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7" r:id="rId2"/>
    <p:sldId id="261" r:id="rId3"/>
    <p:sldId id="263" r:id="rId4"/>
    <p:sldId id="264" r:id="rId5"/>
    <p:sldId id="265" r:id="rId6"/>
    <p:sldId id="269" r:id="rId7"/>
    <p:sldId id="267" r:id="rId8"/>
    <p:sldId id="270" r:id="rId9"/>
    <p:sldId id="295" r:id="rId10"/>
    <p:sldId id="296" r:id="rId11"/>
    <p:sldId id="299" r:id="rId12"/>
    <p:sldId id="300" r:id="rId13"/>
    <p:sldId id="301" r:id="rId14"/>
    <p:sldId id="277" r:id="rId15"/>
    <p:sldId id="279" r:id="rId16"/>
    <p:sldId id="297" r:id="rId17"/>
    <p:sldId id="278" r:id="rId18"/>
    <p:sldId id="298" r:id="rId19"/>
    <p:sldId id="282" r:id="rId20"/>
    <p:sldId id="28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3" autoAdjust="0"/>
    <p:restoredTop sz="52271" autoAdjust="0"/>
  </p:normalViewPr>
  <p:slideViewPr>
    <p:cSldViewPr snapToGrid="0">
      <p:cViewPr varScale="1">
        <p:scale>
          <a:sx n="59" d="100"/>
          <a:sy n="59" d="100"/>
        </p:scale>
        <p:origin x="241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4E420A-25EB-4B0C-AF16-83059EB6CDDA}" type="datetimeFigureOut">
              <a:rPr lang="en-GB" smtClean="0"/>
              <a:t>26/05/2021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9F2799-511D-4657-9E34-8B49A47E6A7F}" type="slidenum">
              <a:rPr lang="en-GB" smtClean="0"/>
              <a:t>‹#›</a:t>
            </a:fld>
            <a:endParaRPr lang="en-GB"/>
          </a:p>
        </p:txBody>
      </p:sp>
    </p:spTree>
    <p:extLst>
      <p:ext uri="{BB962C8B-B14F-4D97-AF65-F5344CB8AC3E}">
        <p14:creationId xmlns:p14="http://schemas.microsoft.com/office/powerpoint/2010/main" val="218500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This brief presentation gives information on Chlamydia, Gonorrhoea, Syphilis &amp; HIV – Sexually</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transmitted Infections routinely tested by sexual health services.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It also provides important advice on how and where to access testing for these conditions in West Sussex</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B9F2799-511D-4657-9E34-8B49A47E6A7F}" type="slidenum">
              <a:rPr lang="en-GB" smtClean="0"/>
              <a:t>1</a:t>
            </a:fld>
            <a:endParaRPr lang="en-GB"/>
          </a:p>
        </p:txBody>
      </p:sp>
    </p:spTree>
    <p:extLst>
      <p:ext uri="{BB962C8B-B14F-4D97-AF65-F5344CB8AC3E}">
        <p14:creationId xmlns:p14="http://schemas.microsoft.com/office/powerpoint/2010/main" val="1143461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Symptoms of syphilis make take up to 4-6 weeks to show up after exposure</a:t>
            </a:r>
          </a:p>
          <a:p>
            <a:endParaRPr lang="en-GB" b="1" dirty="0"/>
          </a:p>
          <a:p>
            <a:r>
              <a:rPr lang="en-GB" b="1" dirty="0"/>
              <a:t>However, it may take up to three months for tests to be conclusive</a:t>
            </a:r>
          </a:p>
          <a:p>
            <a:endParaRPr lang="en-GB" b="1" dirty="0"/>
          </a:p>
          <a:p>
            <a:r>
              <a:rPr lang="en-GB" b="1" dirty="0"/>
              <a:t>Testing for syphilis is by a blood test.  These may be either self –sampled by the patient or taken by a clinician</a:t>
            </a:r>
          </a:p>
          <a:p>
            <a:endParaRPr lang="en-GB" b="1" dirty="0"/>
          </a:p>
          <a:p>
            <a:r>
              <a:rPr lang="en-GB" b="1" dirty="0"/>
              <a:t>People who have previously been diagnosed with syphilis should always seek testing from a sexual health clinic</a:t>
            </a:r>
          </a:p>
          <a:p>
            <a:endParaRPr lang="en-GB" b="1" dirty="0"/>
          </a:p>
          <a:p>
            <a:r>
              <a:rPr lang="en-GB" b="1" dirty="0"/>
              <a:t>Treatment for syphilis is usually by antibiotic injections given at a sexual health clinic</a:t>
            </a:r>
          </a:p>
          <a:p>
            <a:endParaRPr lang="en-GB" b="1" dirty="0"/>
          </a:p>
          <a:p>
            <a:r>
              <a:rPr lang="en-GB" b="1" dirty="0"/>
              <a:t>People should test routinely for syphilis, regardless of whether they have been previously diagnosed.</a:t>
            </a:r>
          </a:p>
          <a:p>
            <a:endParaRPr lang="en-GB" b="1" dirty="0"/>
          </a:p>
          <a:p>
            <a:r>
              <a:rPr lang="en-GB" b="1" dirty="0"/>
              <a:t>MSM should test every three months</a:t>
            </a:r>
          </a:p>
          <a:p>
            <a:endParaRPr lang="en-GB" b="1" dirty="0"/>
          </a:p>
          <a:p>
            <a:r>
              <a:rPr lang="en-GB" b="1" dirty="0"/>
              <a:t>All others should test annually or ahead of sex with a new partner</a:t>
            </a:r>
          </a:p>
          <a:p>
            <a:endParaRPr lang="en-GB" dirty="0"/>
          </a:p>
          <a:p>
            <a:endParaRPr lang="en-GB" dirty="0"/>
          </a:p>
        </p:txBody>
      </p:sp>
      <p:sp>
        <p:nvSpPr>
          <p:cNvPr id="4" name="Slide Number Placeholder 3"/>
          <p:cNvSpPr>
            <a:spLocks noGrp="1"/>
          </p:cNvSpPr>
          <p:nvPr>
            <p:ph type="sldNum" sz="quarter" idx="5"/>
          </p:nvPr>
        </p:nvSpPr>
        <p:spPr/>
        <p:txBody>
          <a:bodyPr/>
          <a:lstStyle/>
          <a:p>
            <a:fld id="{4B9F2799-511D-4657-9E34-8B49A47E6A7F}" type="slidenum">
              <a:rPr lang="en-GB" smtClean="0"/>
              <a:t>10</a:t>
            </a:fld>
            <a:endParaRPr lang="en-GB"/>
          </a:p>
        </p:txBody>
      </p:sp>
    </p:spTree>
    <p:extLst>
      <p:ext uri="{BB962C8B-B14F-4D97-AF65-F5344CB8AC3E}">
        <p14:creationId xmlns:p14="http://schemas.microsoft.com/office/powerpoint/2010/main" val="628835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Rates of HIV have fallen dramatically in England over the past five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HIV remains a serious, potentially deadly condition if people remain undiagnosed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HIV is passed on through </a:t>
            </a:r>
            <a:r>
              <a:rPr lang="en-GB" b="1" dirty="0" err="1"/>
              <a:t>condomless</a:t>
            </a:r>
            <a:r>
              <a:rPr lang="en-GB" b="1" dirty="0"/>
              <a:t>, penetrative sex, injecting drug use and contaminated blood &amp; blood products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All sexually active people are at risk of HIV, but men who have sex with men and people from BAME communities are at higher risk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People who have been recently exposed and infected with HIV  may experience a flu-like seroconversion illness within the first 1-2 months of exposure.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It is important to note that not all individuals will experience this seroconversion illness – and this highlights the importance of universal testing.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After seroconversion, people may not experience significant symptoms for a number of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Undiagnosed HIV in many cases leads to a decline in an individuals health as the virus attacks an individual’s immunity.  Signs include </a:t>
            </a:r>
            <a:r>
              <a:rPr lang="en-GB" b="1" dirty="0" err="1"/>
              <a:t>weightloss</a:t>
            </a:r>
            <a:r>
              <a:rPr lang="en-GB" b="1" dirty="0"/>
              <a:t>, frequent opportunistic infections which become more serious as time progresses.  </a:t>
            </a:r>
          </a:p>
        </p:txBody>
      </p:sp>
      <p:sp>
        <p:nvSpPr>
          <p:cNvPr id="4" name="Slide Number Placeholder 3"/>
          <p:cNvSpPr>
            <a:spLocks noGrp="1"/>
          </p:cNvSpPr>
          <p:nvPr>
            <p:ph type="sldNum" sz="quarter" idx="5"/>
          </p:nvPr>
        </p:nvSpPr>
        <p:spPr/>
        <p:txBody>
          <a:bodyPr/>
          <a:lstStyle/>
          <a:p>
            <a:fld id="{4B9F2799-511D-4657-9E34-8B49A47E6A7F}" type="slidenum">
              <a:rPr lang="en-GB" smtClean="0"/>
              <a:t>11</a:t>
            </a:fld>
            <a:endParaRPr lang="en-GB"/>
          </a:p>
        </p:txBody>
      </p:sp>
    </p:spTree>
    <p:extLst>
      <p:ext uri="{BB962C8B-B14F-4D97-AF65-F5344CB8AC3E}">
        <p14:creationId xmlns:p14="http://schemas.microsoft.com/office/powerpoint/2010/main" val="187728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 window period for HIV infection is 45 days, meaning that tests can reliably identify infection between six and seven weeks after exposure.</a:t>
            </a:r>
          </a:p>
          <a:p>
            <a:endParaRPr lang="en-GB" b="1" dirty="0"/>
          </a:p>
          <a:p>
            <a:r>
              <a:rPr lang="en-GB" b="1" dirty="0"/>
              <a:t>There are two main ways to test for HIV</a:t>
            </a:r>
          </a:p>
          <a:p>
            <a:endParaRPr lang="en-GB" b="1" dirty="0"/>
          </a:p>
          <a:p>
            <a:pPr marL="171450" indent="-171450">
              <a:buFontTx/>
              <a:buChar char="-"/>
            </a:pPr>
            <a:r>
              <a:rPr lang="en-GB" b="1" dirty="0"/>
              <a:t>Laboratory testing, which involves sending blood samples to laboratories  to be processed.  These are highly sensitive accurate tests.  Samples may be taken by either patients themselves or by clinicians</a:t>
            </a:r>
          </a:p>
          <a:p>
            <a:pPr marL="171450" indent="-171450">
              <a:buFontTx/>
              <a:buChar char="-"/>
            </a:pPr>
            <a:r>
              <a:rPr lang="en-GB" b="1" dirty="0"/>
              <a:t>Point of Care or POC Testing.  These are sometimes referred to as near-patient tests.  These provide a result in as little as 60 seconds after testing.  These tests are accurate and can work well where a quicker result in desired or needed.    Where these tests find HIV, people would be routinely offered a laboratory test to confirm infections</a:t>
            </a:r>
          </a:p>
          <a:p>
            <a:pPr marL="171450" indent="-171450">
              <a:buFontTx/>
              <a:buChar char="-"/>
            </a:pPr>
            <a:endParaRPr lang="en-GB" b="1" dirty="0"/>
          </a:p>
          <a:p>
            <a:pPr marL="0" indent="0">
              <a:buFontTx/>
              <a:buNone/>
            </a:pPr>
            <a:r>
              <a:rPr lang="en-GB" b="1" dirty="0"/>
              <a:t>ART or </a:t>
            </a:r>
            <a:r>
              <a:rPr lang="en-GB" b="1" dirty="0" err="1"/>
              <a:t>AntIretrovital</a:t>
            </a:r>
            <a:r>
              <a:rPr lang="en-GB" b="1" dirty="0"/>
              <a:t> </a:t>
            </a:r>
            <a:r>
              <a:rPr lang="en-GB" b="1" dirty="0" err="1"/>
              <a:t>threrapy</a:t>
            </a:r>
            <a:r>
              <a:rPr lang="en-GB" b="1" dirty="0"/>
              <a:t>, are ongoing treatments taken by people living with HIV.  They suppress HIV in the body, allowing people’s immunity to function and preventing opportunistic infections from occurring.</a:t>
            </a:r>
          </a:p>
          <a:p>
            <a:pPr marL="0" indent="0">
              <a:buFontTx/>
              <a:buNone/>
            </a:pPr>
            <a:endParaRPr lang="en-GB" b="1" dirty="0"/>
          </a:p>
          <a:p>
            <a:pPr marL="0" indent="0">
              <a:buFontTx/>
              <a:buNone/>
            </a:pPr>
            <a:r>
              <a:rPr lang="en-GB" b="1" dirty="0"/>
              <a:t>HIV treatment is effective and, if commenced early  after infection, allows people living with HIV to expect comparable health and lifespan as people living without infection</a:t>
            </a:r>
          </a:p>
        </p:txBody>
      </p:sp>
      <p:sp>
        <p:nvSpPr>
          <p:cNvPr id="4" name="Slide Number Placeholder 3"/>
          <p:cNvSpPr>
            <a:spLocks noGrp="1"/>
          </p:cNvSpPr>
          <p:nvPr>
            <p:ph type="sldNum" sz="quarter" idx="5"/>
          </p:nvPr>
        </p:nvSpPr>
        <p:spPr/>
        <p:txBody>
          <a:bodyPr/>
          <a:lstStyle/>
          <a:p>
            <a:fld id="{4B9F2799-511D-4657-9E34-8B49A47E6A7F}" type="slidenum">
              <a:rPr lang="en-GB" smtClean="0"/>
              <a:t>12</a:t>
            </a:fld>
            <a:endParaRPr lang="en-GB"/>
          </a:p>
        </p:txBody>
      </p:sp>
    </p:spTree>
    <p:extLst>
      <p:ext uri="{BB962C8B-B14F-4D97-AF65-F5344CB8AC3E}">
        <p14:creationId xmlns:p14="http://schemas.microsoft.com/office/powerpoint/2010/main" val="1444050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Early diagnosis of HIV is vital to ensure that people access care and treatment in a timely manner.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Being diagnosed and accessing HIV care and treatment early on maximises the chances of living and staying healthy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 Effective HIV treatment suppresses HIV in the body, making HIV undetectable.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Someone with undetectable HIV or an undetectable viral load, cannot pass on HIV through sexual contact,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is referred to as U=U or undetectable equals untransmissible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Regular HIV testing is key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Men who have sex with men should test for HIV every three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All other people should test annually  or before sex with a new partner</a:t>
            </a:r>
          </a:p>
          <a:p>
            <a:endParaRPr lang="en-GB" b="1" dirty="0"/>
          </a:p>
        </p:txBody>
      </p:sp>
      <p:sp>
        <p:nvSpPr>
          <p:cNvPr id="4" name="Slide Number Placeholder 3"/>
          <p:cNvSpPr>
            <a:spLocks noGrp="1"/>
          </p:cNvSpPr>
          <p:nvPr>
            <p:ph type="sldNum" sz="quarter" idx="5"/>
          </p:nvPr>
        </p:nvSpPr>
        <p:spPr/>
        <p:txBody>
          <a:bodyPr/>
          <a:lstStyle/>
          <a:p>
            <a:fld id="{4B9F2799-511D-4657-9E34-8B49A47E6A7F}" type="slidenum">
              <a:rPr lang="en-GB" smtClean="0"/>
              <a:t>13</a:t>
            </a:fld>
            <a:endParaRPr lang="en-GB"/>
          </a:p>
        </p:txBody>
      </p:sp>
    </p:spTree>
    <p:extLst>
      <p:ext uri="{BB962C8B-B14F-4D97-AF65-F5344CB8AC3E}">
        <p14:creationId xmlns:p14="http://schemas.microsoft.com/office/powerpoint/2010/main" val="862985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 website contains links to our county wide Online testing service – Simply look for the Click Test Send icon and click on the link to the landing page for requesting a test kit.</a:t>
            </a:r>
          </a:p>
          <a:p>
            <a:endParaRPr lang="en-GB" b="1" dirty="0"/>
          </a:p>
          <a:p>
            <a:r>
              <a:rPr lang="en-GB" b="1" dirty="0"/>
              <a:t>To request an online test people complete a simple questionnaire and provide personal details including name, date of birth, mobile number and postal address</a:t>
            </a:r>
          </a:p>
        </p:txBody>
      </p:sp>
      <p:sp>
        <p:nvSpPr>
          <p:cNvPr id="4" name="Slide Number Placeholder 3"/>
          <p:cNvSpPr>
            <a:spLocks noGrp="1"/>
          </p:cNvSpPr>
          <p:nvPr>
            <p:ph type="sldNum" sz="quarter" idx="5"/>
          </p:nvPr>
        </p:nvSpPr>
        <p:spPr/>
        <p:txBody>
          <a:bodyPr/>
          <a:lstStyle/>
          <a:p>
            <a:fld id="{4B9F2799-511D-4657-9E34-8B49A47E6A7F}" type="slidenum">
              <a:rPr lang="en-GB" smtClean="0"/>
              <a:t>14</a:t>
            </a:fld>
            <a:endParaRPr lang="en-GB"/>
          </a:p>
        </p:txBody>
      </p:sp>
    </p:spTree>
    <p:extLst>
      <p:ext uri="{BB962C8B-B14F-4D97-AF65-F5344CB8AC3E}">
        <p14:creationId xmlns:p14="http://schemas.microsoft.com/office/powerpoint/2010/main" val="1934245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Online testing refers to STI and HIV self-taken test packs, which people can do without having to attend a clinic.</a:t>
            </a:r>
          </a:p>
          <a:p>
            <a:endParaRPr lang="en-GB" b="1" dirty="0"/>
          </a:p>
          <a:p>
            <a:r>
              <a:rPr lang="en-GB" b="1" dirty="0"/>
              <a:t>Eligible for West Sussex residents aged 13 and above</a:t>
            </a:r>
          </a:p>
          <a:p>
            <a:endParaRPr lang="en-GB" b="1" dirty="0"/>
          </a:p>
          <a:p>
            <a:r>
              <a:rPr lang="en-GB" b="1" dirty="0"/>
              <a:t>The packs use the same tests as used in clinics, and are processed by laboratories, making them accurate and reliable.</a:t>
            </a:r>
          </a:p>
          <a:p>
            <a:endParaRPr lang="en-GB" b="1" dirty="0"/>
          </a:p>
          <a:p>
            <a:r>
              <a:rPr lang="en-GB" b="1" dirty="0"/>
              <a:t>The packs can either be posted to a West Sussex address or collected from a sexual health clinic.  Packs are discreetly packaged in unmarked envelopes and sent via Royal Mail</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4B9F2799-511D-4657-9E34-8B49A47E6A7F}" type="slidenum">
              <a:rPr lang="en-GB" smtClean="0"/>
              <a:t>15</a:t>
            </a:fld>
            <a:endParaRPr lang="en-GB"/>
          </a:p>
        </p:txBody>
      </p:sp>
    </p:spTree>
    <p:extLst>
      <p:ext uri="{BB962C8B-B14F-4D97-AF65-F5344CB8AC3E}">
        <p14:creationId xmlns:p14="http://schemas.microsoft.com/office/powerpoint/2010/main" val="408493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a:p>
            <a:r>
              <a:rPr lang="en-GB" b="1" dirty="0"/>
              <a:t>Packs include self taken urine, swabs and finger prick blood tests, and offer comparable tests as attending a clinic, making them idea for people without symptoms who want to check themselves.</a:t>
            </a:r>
          </a:p>
          <a:p>
            <a:endParaRPr lang="en-GB" b="1" dirty="0"/>
          </a:p>
          <a:p>
            <a:r>
              <a:rPr lang="en-GB" b="1" dirty="0"/>
              <a:t>People simply follow the simple instructions included in the patient information leaflet, or watch the online video showing how to test</a:t>
            </a:r>
          </a:p>
          <a:p>
            <a:endParaRPr lang="en-GB" b="1" dirty="0"/>
          </a:p>
          <a:p>
            <a:r>
              <a:rPr lang="en-GB" b="1" dirty="0"/>
              <a:t>After tests have been completed, these can simply be posted in the pre-paid envelope</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4B9F2799-511D-4657-9E34-8B49A47E6A7F}" type="slidenum">
              <a:rPr lang="en-GB" smtClean="0"/>
              <a:t>16</a:t>
            </a:fld>
            <a:endParaRPr lang="en-GB"/>
          </a:p>
        </p:txBody>
      </p:sp>
    </p:spTree>
    <p:extLst>
      <p:ext uri="{BB962C8B-B14F-4D97-AF65-F5344CB8AC3E}">
        <p14:creationId xmlns:p14="http://schemas.microsoft.com/office/powerpoint/2010/main" val="208082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Results are sent directly to the patient by SMS text message within ten working days of taking tests</a:t>
            </a:r>
          </a:p>
          <a:p>
            <a:endParaRPr lang="en-GB" b="1" dirty="0"/>
          </a:p>
          <a:p>
            <a:r>
              <a:rPr lang="en-GB" b="1" dirty="0"/>
              <a:t>Anyone aged 13 and above may request an online test.  </a:t>
            </a:r>
          </a:p>
          <a:p>
            <a:endParaRPr lang="en-GB" b="1" dirty="0"/>
          </a:p>
          <a:p>
            <a:r>
              <a:rPr lang="en-GB" b="1" dirty="0"/>
              <a:t>People under the age of 18 will undergo further assessment and may speak with a clinician by telephone ahead of being sent a test</a:t>
            </a:r>
          </a:p>
          <a:p>
            <a:endParaRPr lang="en-GB" b="1" dirty="0"/>
          </a:p>
          <a:p>
            <a:r>
              <a:rPr lang="en-GB" b="1" dirty="0"/>
              <a:t>All under 16s will receive a telephone call from a clinician</a:t>
            </a:r>
          </a:p>
          <a:p>
            <a:endParaRPr lang="en-GB" b="1" dirty="0"/>
          </a:p>
          <a:p>
            <a:r>
              <a:rPr lang="en-GB" b="1" dirty="0"/>
              <a:t>We recognise not all people have internet access or will be able to access a digital platform.  For those people, our freephone number provides additional, wraparound support, enabling people to access self sampled care or be supported into a clinical service</a:t>
            </a:r>
          </a:p>
          <a:p>
            <a:endParaRPr lang="en-GB" dirty="0"/>
          </a:p>
          <a:p>
            <a:endParaRPr lang="en-GB" dirty="0"/>
          </a:p>
        </p:txBody>
      </p:sp>
      <p:sp>
        <p:nvSpPr>
          <p:cNvPr id="4" name="Slide Number Placeholder 3"/>
          <p:cNvSpPr>
            <a:spLocks noGrp="1"/>
          </p:cNvSpPr>
          <p:nvPr>
            <p:ph type="sldNum" sz="quarter" idx="5"/>
          </p:nvPr>
        </p:nvSpPr>
        <p:spPr/>
        <p:txBody>
          <a:bodyPr/>
          <a:lstStyle/>
          <a:p>
            <a:fld id="{4B9F2799-511D-4657-9E34-8B49A47E6A7F}" type="slidenum">
              <a:rPr lang="en-GB" smtClean="0"/>
              <a:t>17</a:t>
            </a:fld>
            <a:endParaRPr lang="en-GB"/>
          </a:p>
        </p:txBody>
      </p:sp>
    </p:spTree>
    <p:extLst>
      <p:ext uri="{BB962C8B-B14F-4D97-AF65-F5344CB8AC3E}">
        <p14:creationId xmlns:p14="http://schemas.microsoft.com/office/powerpoint/2010/main" val="323441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 Sexual health West Sussex website provides comprehensive information on all aspects of maintaining good sexual health and has comprehensive details of all our services across West Sussex</a:t>
            </a:r>
          </a:p>
          <a:p>
            <a:endParaRPr lang="en-GB" b="1" dirty="0"/>
          </a:p>
          <a:p>
            <a:r>
              <a:rPr lang="en-GB" b="1" dirty="0"/>
              <a:t>It’s the Front Door for people who want to access care and treatment in addition to providing a resource for other frontline services across the county</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 website will provide regularly updated information on our clinical services and how we are delivering these as we move out of lockdown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4B9F2799-511D-4657-9E34-8B49A47E6A7F}" type="slidenum">
              <a:rPr lang="en-GB" smtClean="0"/>
              <a:t>18</a:t>
            </a:fld>
            <a:endParaRPr lang="en-GB"/>
          </a:p>
        </p:txBody>
      </p:sp>
    </p:spTree>
    <p:extLst>
      <p:ext uri="{BB962C8B-B14F-4D97-AF65-F5344CB8AC3E}">
        <p14:creationId xmlns:p14="http://schemas.microsoft.com/office/powerpoint/2010/main" val="585917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The countywide central booking line provides access to all face to face care from our clinics across West Sussex and is accessible on 01903 285 199 during office hours between Monday and Friday</a:t>
            </a:r>
          </a:p>
          <a:p>
            <a:endParaRPr lang="en-GB" b="1" dirty="0"/>
          </a:p>
          <a:p>
            <a:r>
              <a:rPr lang="en-GB" b="1" dirty="0"/>
              <a:t>The Professionals page located on the West Sussex website provides referral information and online forms for professionals working across West Sussex, and may be especially useful if you are working with people you wish to directly refer for support or care.</a:t>
            </a:r>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4B9F2799-511D-4657-9E34-8B49A47E6A7F}" type="slidenum">
              <a:rPr lang="en-GB" smtClean="0"/>
              <a:t>19</a:t>
            </a:fld>
            <a:endParaRPr lang="en-GB"/>
          </a:p>
        </p:txBody>
      </p:sp>
    </p:spTree>
    <p:extLst>
      <p:ext uri="{BB962C8B-B14F-4D97-AF65-F5344CB8AC3E}">
        <p14:creationId xmlns:p14="http://schemas.microsoft.com/office/powerpoint/2010/main" val="1285421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STIs  in the majority of cases are straightforward to treat.</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However if left undiagnosed, they may risk serious long term health problems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HIV diagnosed early on, enables people to access care and treatment, meaning they can expect equally healthy and long lives as people who are not infected with HIV</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B9F2799-511D-4657-9E34-8B49A47E6A7F}" type="slidenum">
              <a:rPr lang="en-GB" smtClean="0"/>
              <a:t>2</a:t>
            </a:fld>
            <a:endParaRPr lang="en-GB"/>
          </a:p>
        </p:txBody>
      </p:sp>
    </p:spTree>
    <p:extLst>
      <p:ext uri="{BB962C8B-B14F-4D97-AF65-F5344CB8AC3E}">
        <p14:creationId xmlns:p14="http://schemas.microsoft.com/office/powerpoint/2010/main" val="3036226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Our countywide Health Promotion team are accessible by telephone or email to patients and professionals across the county and provide targeted support and training for vulnerable, high-risk individuals and communities who may not ordinarily access mainstream clinical services.</a:t>
            </a:r>
          </a:p>
        </p:txBody>
      </p:sp>
      <p:sp>
        <p:nvSpPr>
          <p:cNvPr id="4" name="Slide Number Placeholder 3"/>
          <p:cNvSpPr>
            <a:spLocks noGrp="1"/>
          </p:cNvSpPr>
          <p:nvPr>
            <p:ph type="sldNum" sz="quarter" idx="5"/>
          </p:nvPr>
        </p:nvSpPr>
        <p:spPr/>
        <p:txBody>
          <a:bodyPr/>
          <a:lstStyle/>
          <a:p>
            <a:fld id="{4B9F2799-511D-4657-9E34-8B49A47E6A7F}" type="slidenum">
              <a:rPr lang="en-GB" smtClean="0"/>
              <a:t>20</a:t>
            </a:fld>
            <a:endParaRPr lang="en-GB"/>
          </a:p>
        </p:txBody>
      </p:sp>
    </p:spTree>
    <p:extLst>
      <p:ext uri="{BB962C8B-B14F-4D97-AF65-F5344CB8AC3E}">
        <p14:creationId xmlns:p14="http://schemas.microsoft.com/office/powerpoint/2010/main" val="1863924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Young people aged 15-24 experience the highest rates of STIs in England</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People from Black and Minority Ethic Communities are disproportionately diagnosed with infection, especially those who self-identify as Black Caribbean, Black African and Mixed race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Men who have sex with other men are more likely to be diagnosed with STIs and HIV</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Deprivation is a key factor, with people living in poorer areas being more likely to be diagnosed with infections, that those living in less deprived communities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B9F2799-511D-4657-9E34-8B49A47E6A7F}" type="slidenum">
              <a:rPr lang="en-GB" smtClean="0"/>
              <a:t>3</a:t>
            </a:fld>
            <a:endParaRPr lang="en-GB"/>
          </a:p>
        </p:txBody>
      </p:sp>
    </p:spTree>
    <p:extLst>
      <p:ext uri="{BB962C8B-B14F-4D97-AF65-F5344CB8AC3E}">
        <p14:creationId xmlns:p14="http://schemas.microsoft.com/office/powerpoint/2010/main" val="814462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This chart shows STI diagnoses made in England in 2019 by age and gender</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The chart shows females under the age of 25 in particular, being diagnosed with significantly higher rates of infection, compared with older women.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Whilst men aged 20-24 account for the highest rate of </a:t>
            </a:r>
            <a:r>
              <a:rPr lang="en-GB" sz="1800" b="1" dirty="0" err="1">
                <a:effectLst/>
                <a:latin typeface="Calibri" panose="020F0502020204030204" pitchFamily="34" charset="0"/>
                <a:ea typeface="Calibri" panose="020F0502020204030204" pitchFamily="34" charset="0"/>
                <a:cs typeface="Times New Roman" panose="02020603050405020304" pitchFamily="18" charset="0"/>
              </a:rPr>
              <a:t>STis</a:t>
            </a:r>
            <a:r>
              <a:rPr lang="en-GB" sz="1800" b="1" dirty="0">
                <a:effectLst/>
                <a:latin typeface="Calibri" panose="020F0502020204030204" pitchFamily="34" charset="0"/>
                <a:ea typeface="Calibri" panose="020F0502020204030204" pitchFamily="34" charset="0"/>
                <a:cs typeface="Times New Roman" panose="02020603050405020304" pitchFamily="18" charset="0"/>
              </a:rPr>
              <a:t> diagnose amongst men, the rate is significantly less than among women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However rates of STIs among men in all age groups over the age of 25 are higher than amongst  women,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This may be in part due to diagnoses made among MSM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B9F2799-511D-4657-9E34-8B49A47E6A7F}" type="slidenum">
              <a:rPr lang="en-GB" smtClean="0"/>
              <a:t>4</a:t>
            </a:fld>
            <a:endParaRPr lang="en-GB"/>
          </a:p>
        </p:txBody>
      </p:sp>
    </p:spTree>
    <p:extLst>
      <p:ext uri="{BB962C8B-B14F-4D97-AF65-F5344CB8AC3E}">
        <p14:creationId xmlns:p14="http://schemas.microsoft.com/office/powerpoint/2010/main" val="3987119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Chlamydia is the most commonly diagnosed sexually acquired bacterial STI in England</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Whilst condom use will significantly reduce risks of infection, Foreplay when secretions may be passed from person to person through touch, can spread infection.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Therefore all sexually active people should be encouraged to test, regardless of condom use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Chlamydia is of particular concern as it has been shown to lead to fertility problems among women.  Particularly among those who have been exposed or infected on more than one occasion.</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Chlamydia is spread easily, in no small part due to the fact that many men and women experience no, or minimal symptoms.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Chlamydia will not clear or resolve without treatment, meaning people can carry the infection unknowingly, long term.</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If people do experience symptoms, these commonly include: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tabLst>
                <a:tab pos="3086100" algn="l"/>
              </a:tabLs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Genital symptoms, such as pain passing urine, irregular bleeding among women, particularly bleeding after sex or bleeding between periods.  </a:t>
            </a:r>
          </a:p>
          <a:p>
            <a:pPr marL="0" indent="0">
              <a:lnSpc>
                <a:spcPct val="107000"/>
              </a:lnSpc>
              <a:spcAft>
                <a:spcPts val="800"/>
              </a:spcAft>
              <a:buFont typeface="Arial" panose="020B0604020202020204" pitchFamily="34" charset="0"/>
              <a:buNone/>
              <a:tabLst>
                <a:tab pos="3086100" algn="l"/>
              </a:tabLs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tabLst>
                <a:tab pos="3086100" algn="l"/>
              </a:tabLs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Rectal infections may lead to pain, discharge and bleeding from the bottom</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tabLst>
                <a:tab pos="3086100" algn="l"/>
              </a:tabLst>
            </a:pP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tabLst>
                <a:tab pos="3086100" algn="l"/>
              </a:tabLs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Both men and women may experience lower tummy or abdominal pain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tabLst>
                <a:tab pos="3086100" algn="l"/>
              </a:tabLs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tabLst>
                <a:tab pos="3086100" algn="l"/>
              </a:tabLs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Men may experience pain and tenderness in their testicles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B9F2799-511D-4657-9E34-8B49A47E6A7F}" type="slidenum">
              <a:rPr lang="en-GB" smtClean="0"/>
              <a:t>5</a:t>
            </a:fld>
            <a:endParaRPr lang="en-GB"/>
          </a:p>
        </p:txBody>
      </p:sp>
    </p:spTree>
    <p:extLst>
      <p:ext uri="{BB962C8B-B14F-4D97-AF65-F5344CB8AC3E}">
        <p14:creationId xmlns:p14="http://schemas.microsoft.com/office/powerpoint/2010/main" val="1073543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tabLst>
                <a:tab pos="3086100" algn="l"/>
              </a:tabLs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Tests can reliably detect chlamydia infection two weeks after exposure.</a:t>
            </a:r>
          </a:p>
          <a:p>
            <a:pPr>
              <a:lnSpc>
                <a:spcPct val="107000"/>
              </a:lnSpc>
              <a:spcAft>
                <a:spcPts val="800"/>
              </a:spcAft>
              <a:tabLst>
                <a:tab pos="3086100" algn="l"/>
              </a:tabLs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3086100" algn="l"/>
              </a:tabLs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Testing can either be self-taken at home or when attending a clinic or may be taken by a clinician (usually if someone has symptoms or requires support to test).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3086100" algn="l"/>
              </a:tabLs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3086100" algn="l"/>
              </a:tabLs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If diagnosed, treatment for chlamydia is usually a seven day course of antibiotic tables taken twice per day.  These are accessed for free from sexual health services.  Some people may choose to attend their GP for treatment.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3086100" algn="l"/>
              </a:tabLs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3086100" algn="l"/>
              </a:tabLs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We recommend all sexually active people to test regularly</a:t>
            </a:r>
          </a:p>
          <a:p>
            <a:pPr>
              <a:lnSpc>
                <a:spcPct val="107000"/>
              </a:lnSpc>
              <a:spcAft>
                <a:spcPts val="800"/>
              </a:spcAft>
              <a:tabLst>
                <a:tab pos="3086100" algn="l"/>
              </a:tabLs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3086100" algn="l"/>
              </a:tabLs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Men who have sex with men should test every three months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3086100" algn="l"/>
              </a:tabLs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3086100" algn="l"/>
              </a:tabLs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For all others, testing should be taken annually or before sexual activity with a new partner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4B9F2799-511D-4657-9E34-8B49A47E6A7F}" type="slidenum">
              <a:rPr lang="en-GB" smtClean="0"/>
              <a:t>6</a:t>
            </a:fld>
            <a:endParaRPr lang="en-GB"/>
          </a:p>
        </p:txBody>
      </p:sp>
    </p:spTree>
    <p:extLst>
      <p:ext uri="{BB962C8B-B14F-4D97-AF65-F5344CB8AC3E}">
        <p14:creationId xmlns:p14="http://schemas.microsoft.com/office/powerpoint/2010/main" val="956044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Gonorrhoea is another commonly occurring  bacterial STI</a:t>
            </a:r>
          </a:p>
          <a:p>
            <a:endParaRPr lang="en-GB" b="1" dirty="0"/>
          </a:p>
          <a:p>
            <a:r>
              <a:rPr lang="en-GB" b="1" dirty="0"/>
              <a:t>It is most commonly diagnosed among MSM and young people and is passed on in much the same way as Chlamydia</a:t>
            </a:r>
          </a:p>
          <a:p>
            <a:endParaRPr lang="en-GB" b="1" dirty="0"/>
          </a:p>
          <a:p>
            <a:r>
              <a:rPr lang="en-GB" b="1" dirty="0"/>
              <a:t>Unlike Chlamydia, gonorrhoea is rarely associated with longer term health problems.  It is however, often a painful infection, which leads people to seek care more rapidly</a:t>
            </a:r>
          </a:p>
          <a:p>
            <a:endParaRPr lang="en-GB" b="1" dirty="0"/>
          </a:p>
          <a:p>
            <a:r>
              <a:rPr lang="en-GB" b="1" dirty="0"/>
              <a:t>People with gonorrhoea are much more likely to experience symptoms.  These include:</a:t>
            </a:r>
          </a:p>
          <a:p>
            <a:endParaRPr lang="en-GB" b="1" dirty="0"/>
          </a:p>
          <a:p>
            <a:r>
              <a:rPr lang="en-GB" b="1" dirty="0"/>
              <a:t>Green or yellow discharge from genitals – Often people may notice staining on their underwear as a result of this</a:t>
            </a:r>
          </a:p>
          <a:p>
            <a:endParaRPr lang="en-GB" b="1" dirty="0"/>
          </a:p>
          <a:p>
            <a:r>
              <a:rPr lang="en-GB" b="1" dirty="0"/>
              <a:t>Pain passing urine</a:t>
            </a:r>
          </a:p>
          <a:p>
            <a:endParaRPr lang="en-GB" b="1" dirty="0"/>
          </a:p>
          <a:p>
            <a:r>
              <a:rPr lang="en-GB" b="1" dirty="0"/>
              <a:t>Testicular pain</a:t>
            </a:r>
          </a:p>
          <a:p>
            <a:endParaRPr lang="en-GB" b="1" dirty="0"/>
          </a:p>
          <a:p>
            <a:r>
              <a:rPr lang="en-GB" b="1" dirty="0"/>
              <a:t>Lower abdominal or tummy pain</a:t>
            </a:r>
          </a:p>
          <a:p>
            <a:endParaRPr lang="en-GB" b="1" dirty="0"/>
          </a:p>
          <a:p>
            <a:r>
              <a:rPr lang="en-GB" b="1" dirty="0"/>
              <a:t>Unusual bleeding – between periods and after sex</a:t>
            </a:r>
          </a:p>
          <a:p>
            <a:endParaRPr lang="en-GB" b="1" dirty="0"/>
          </a:p>
          <a:p>
            <a:r>
              <a:rPr lang="en-GB" b="1" dirty="0"/>
              <a:t>People with rectal infection may experience pain discharge and bleeding rectally.</a:t>
            </a:r>
          </a:p>
          <a:p>
            <a:endParaRPr lang="en-GB" b="1" dirty="0"/>
          </a:p>
          <a:p>
            <a:r>
              <a:rPr lang="en-GB" b="1" dirty="0"/>
              <a:t>People with gonorrhoea in their throat may experience a painful, scratchy throat.</a:t>
            </a:r>
          </a:p>
        </p:txBody>
      </p:sp>
      <p:sp>
        <p:nvSpPr>
          <p:cNvPr id="4" name="Slide Number Placeholder 3"/>
          <p:cNvSpPr>
            <a:spLocks noGrp="1"/>
          </p:cNvSpPr>
          <p:nvPr>
            <p:ph type="sldNum" sz="quarter" idx="5"/>
          </p:nvPr>
        </p:nvSpPr>
        <p:spPr/>
        <p:txBody>
          <a:bodyPr/>
          <a:lstStyle/>
          <a:p>
            <a:fld id="{4B9F2799-511D-4657-9E34-8B49A47E6A7F}" type="slidenum">
              <a:rPr lang="en-GB" smtClean="0"/>
              <a:t>7</a:t>
            </a:fld>
            <a:endParaRPr lang="en-GB"/>
          </a:p>
        </p:txBody>
      </p:sp>
    </p:spTree>
    <p:extLst>
      <p:ext uri="{BB962C8B-B14F-4D97-AF65-F5344CB8AC3E}">
        <p14:creationId xmlns:p14="http://schemas.microsoft.com/office/powerpoint/2010/main" val="246100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Appearance of symptoms usually follows rapidly after exposure to gonorrhoea.  Usually within 2-5 days.  Some people however, may report symptoms within as little as 24 hours after infection.  People with symptoms should be advised to seek care from a sexual health services  as soon as possible</a:t>
            </a:r>
          </a:p>
          <a:p>
            <a:endParaRPr lang="en-GB" b="1" dirty="0"/>
          </a:p>
          <a:p>
            <a:r>
              <a:rPr lang="en-GB" b="1" dirty="0"/>
              <a:t>If people have no symptoms, but are worried they may have been exposed, people should seek testing after two weeks.</a:t>
            </a:r>
          </a:p>
          <a:p>
            <a:endParaRPr lang="en-GB" b="1" dirty="0"/>
          </a:p>
          <a:p>
            <a:r>
              <a:rPr lang="en-GB" b="1" dirty="0"/>
              <a:t>As with chlamydia, testing may either be self taken, or by a clinician, where symptoms are suspected</a:t>
            </a:r>
          </a:p>
          <a:p>
            <a:endParaRPr lang="en-GB" b="1" dirty="0"/>
          </a:p>
          <a:p>
            <a:r>
              <a:rPr lang="en-GB" b="1" dirty="0"/>
              <a:t>Treatment is by Antibiotic injection, which is available from sexual health services.</a:t>
            </a:r>
          </a:p>
          <a:p>
            <a:endParaRPr lang="en-GB" dirty="0"/>
          </a:p>
          <a:p>
            <a:endParaRPr lang="en-GB" dirty="0"/>
          </a:p>
        </p:txBody>
      </p:sp>
      <p:sp>
        <p:nvSpPr>
          <p:cNvPr id="4" name="Slide Number Placeholder 3"/>
          <p:cNvSpPr>
            <a:spLocks noGrp="1"/>
          </p:cNvSpPr>
          <p:nvPr>
            <p:ph type="sldNum" sz="quarter" idx="5"/>
          </p:nvPr>
        </p:nvSpPr>
        <p:spPr/>
        <p:txBody>
          <a:bodyPr/>
          <a:lstStyle/>
          <a:p>
            <a:fld id="{4B9F2799-511D-4657-9E34-8B49A47E6A7F}" type="slidenum">
              <a:rPr lang="en-GB" smtClean="0"/>
              <a:t>8</a:t>
            </a:fld>
            <a:endParaRPr lang="en-GB"/>
          </a:p>
        </p:txBody>
      </p:sp>
    </p:spTree>
    <p:extLst>
      <p:ext uri="{BB962C8B-B14F-4D97-AF65-F5344CB8AC3E}">
        <p14:creationId xmlns:p14="http://schemas.microsoft.com/office/powerpoint/2010/main" val="1741697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Syphilis is a bacterial STI which is less common that Gonorrhoea or Chlamydia.  However, there has been a significant increase in cases in England in the past 25 years</a:t>
            </a:r>
          </a:p>
          <a:p>
            <a:endParaRPr lang="en-GB" b="1" dirty="0"/>
          </a:p>
          <a:p>
            <a:r>
              <a:rPr lang="en-GB" b="1" dirty="0"/>
              <a:t>if left undiagnosed can lead to a number of long term health problems which may affect the heart, lungs, brain and sight.</a:t>
            </a:r>
          </a:p>
          <a:p>
            <a:endParaRPr lang="en-GB" b="1" dirty="0"/>
          </a:p>
          <a:p>
            <a:r>
              <a:rPr lang="en-GB" b="1" dirty="0"/>
              <a:t>It is particularly dangerous during pregnancy and can lead to miscarriage, stillbirth or infant death</a:t>
            </a:r>
          </a:p>
          <a:p>
            <a:endParaRPr lang="en-GB" b="1" dirty="0"/>
          </a:p>
          <a:p>
            <a:r>
              <a:rPr lang="en-GB" b="1" dirty="0"/>
              <a:t>Syphilis infection may also increase the chances of HIV be passed on from person to person</a:t>
            </a:r>
          </a:p>
          <a:p>
            <a:endParaRPr lang="en-GB" b="1" dirty="0"/>
          </a:p>
          <a:p>
            <a:r>
              <a:rPr lang="en-GB" b="1" dirty="0"/>
              <a:t>Syphilis is mainly passed on by penetrative sex, and occasionally by skin to skin contact</a:t>
            </a:r>
          </a:p>
          <a:p>
            <a:endParaRPr lang="en-GB" b="1" dirty="0"/>
          </a:p>
          <a:p>
            <a:r>
              <a:rPr lang="en-GB" b="1" dirty="0"/>
              <a:t>Not everyone experiences symptoms of syphilis.  Common signs may include</a:t>
            </a:r>
          </a:p>
          <a:p>
            <a:endParaRPr lang="en-GB" b="1" dirty="0"/>
          </a:p>
          <a:p>
            <a:r>
              <a:rPr lang="en-GB" b="1" dirty="0"/>
              <a:t>A sore or ulcer which appears on or around the genitals, bottom or mouth</a:t>
            </a:r>
          </a:p>
          <a:p>
            <a:endParaRPr lang="en-GB" b="1" dirty="0"/>
          </a:p>
          <a:p>
            <a:r>
              <a:rPr lang="en-GB" b="1" dirty="0"/>
              <a:t>A blotchy skin rash over the body which also appears on the palms of the hands and the soles of the feet</a:t>
            </a:r>
          </a:p>
          <a:p>
            <a:endParaRPr lang="en-GB" b="1" dirty="0"/>
          </a:p>
          <a:p>
            <a:r>
              <a:rPr lang="en-GB" b="1" dirty="0"/>
              <a:t>Swollen glands in the armpits and groin</a:t>
            </a:r>
          </a:p>
          <a:p>
            <a:endParaRPr lang="en-GB" b="1" dirty="0"/>
          </a:p>
          <a:p>
            <a:r>
              <a:rPr lang="en-GB" b="1" dirty="0"/>
              <a:t>Syphilis may  cause damage to the body over a number of years if untreated</a:t>
            </a:r>
          </a:p>
          <a:p>
            <a:endParaRPr lang="en-GB" b="1" dirty="0"/>
          </a:p>
          <a:p>
            <a:r>
              <a:rPr lang="en-GB" b="1" dirty="0"/>
              <a:t>People can be infected by syphilis more than once.  </a:t>
            </a:r>
          </a:p>
          <a:p>
            <a:endParaRPr lang="en-GB" b="1" dirty="0"/>
          </a:p>
        </p:txBody>
      </p:sp>
      <p:sp>
        <p:nvSpPr>
          <p:cNvPr id="4" name="Slide Number Placeholder 3"/>
          <p:cNvSpPr>
            <a:spLocks noGrp="1"/>
          </p:cNvSpPr>
          <p:nvPr>
            <p:ph type="sldNum" sz="quarter" idx="5"/>
          </p:nvPr>
        </p:nvSpPr>
        <p:spPr/>
        <p:txBody>
          <a:bodyPr/>
          <a:lstStyle/>
          <a:p>
            <a:fld id="{4B9F2799-511D-4657-9E34-8B49A47E6A7F}" type="slidenum">
              <a:rPr lang="en-GB" smtClean="0"/>
              <a:t>9</a:t>
            </a:fld>
            <a:endParaRPr lang="en-GB"/>
          </a:p>
        </p:txBody>
      </p:sp>
    </p:spTree>
    <p:extLst>
      <p:ext uri="{BB962C8B-B14F-4D97-AF65-F5344CB8AC3E}">
        <p14:creationId xmlns:p14="http://schemas.microsoft.com/office/powerpoint/2010/main" val="15492526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645DE1D-8097-F64D-A8B1-1F7C8555D1BB}"/>
              </a:ext>
            </a:extLst>
          </p:cNvPr>
          <p:cNvSpPr>
            <a:spLocks noGrp="1"/>
          </p:cNvSpPr>
          <p:nvPr>
            <p:ph type="ctrTitle"/>
          </p:nvPr>
        </p:nvSpPr>
        <p:spPr>
          <a:xfrm>
            <a:off x="914400" y="2130428"/>
            <a:ext cx="10363200" cy="1470025"/>
          </a:xfrm>
        </p:spPr>
        <p:txBody>
          <a:bodyPr/>
          <a:lstStyle>
            <a:lvl1pPr algn="l">
              <a:defRPr b="1">
                <a:solidFill>
                  <a:schemeClr val="bg1"/>
                </a:solidFill>
              </a:defRPr>
            </a:lvl1pPr>
          </a:lstStyle>
          <a:p>
            <a:r>
              <a:rPr lang="en-US" dirty="0"/>
              <a:t>Click to edit Master title style</a:t>
            </a:r>
            <a:endParaRPr lang="en-GB" dirty="0"/>
          </a:p>
        </p:txBody>
      </p:sp>
      <p:sp>
        <p:nvSpPr>
          <p:cNvPr id="11" name="Subtitle 2">
            <a:extLst>
              <a:ext uri="{FF2B5EF4-FFF2-40B4-BE49-F238E27FC236}">
                <a16:creationId xmlns:a16="http://schemas.microsoft.com/office/drawing/2014/main" id="{BA246E11-0474-FD40-91E1-4CCF4D51F019}"/>
              </a:ext>
            </a:extLst>
          </p:cNvPr>
          <p:cNvSpPr>
            <a:spLocks noGrp="1"/>
          </p:cNvSpPr>
          <p:nvPr>
            <p:ph type="subTitle" idx="1"/>
          </p:nvPr>
        </p:nvSpPr>
        <p:spPr>
          <a:xfrm>
            <a:off x="950976" y="3861048"/>
            <a:ext cx="85344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12" name="Picture 11" descr="Graphical user interface, text&#10;&#10;Description automatically generated">
            <a:extLst>
              <a:ext uri="{FF2B5EF4-FFF2-40B4-BE49-F238E27FC236}">
                <a16:creationId xmlns:a16="http://schemas.microsoft.com/office/drawing/2014/main" id="{DDD6FDCE-7AC5-EA49-B078-C2C947EC62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24192" y="369708"/>
            <a:ext cx="3869664" cy="1043071"/>
          </a:xfrm>
          <a:prstGeom prst="rect">
            <a:avLst/>
          </a:prstGeom>
        </p:spPr>
      </p:pic>
      <p:sp>
        <p:nvSpPr>
          <p:cNvPr id="13" name="Date Placeholder 3">
            <a:extLst>
              <a:ext uri="{FF2B5EF4-FFF2-40B4-BE49-F238E27FC236}">
                <a16:creationId xmlns:a16="http://schemas.microsoft.com/office/drawing/2014/main" id="{89D5C9B5-81A4-9744-A4C1-64C63F290F6E}"/>
              </a:ext>
            </a:extLst>
          </p:cNvPr>
          <p:cNvSpPr>
            <a:spLocks noGrp="1"/>
          </p:cNvSpPr>
          <p:nvPr>
            <p:ph type="dt" sz="half" idx="10"/>
          </p:nvPr>
        </p:nvSpPr>
        <p:spPr>
          <a:xfrm>
            <a:off x="914400" y="6356353"/>
            <a:ext cx="2844800" cy="365125"/>
          </a:xfrm>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1875080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4">
            <a:extLst>
              <a:ext uri="{FF2B5EF4-FFF2-40B4-BE49-F238E27FC236}">
                <a16:creationId xmlns:a16="http://schemas.microsoft.com/office/drawing/2014/main" id="{76E97CC4-70E3-2445-AEB6-F12D5CB8D30C}"/>
              </a:ext>
            </a:extLst>
          </p:cNvPr>
          <p:cNvSpPr>
            <a:spLocks noGrp="1"/>
          </p:cNvSpPr>
          <p:nvPr>
            <p:ph type="ftr" sz="quarter" idx="11"/>
          </p:nvPr>
        </p:nvSpPr>
        <p:spPr>
          <a:xfrm>
            <a:off x="7279197" y="6502105"/>
            <a:ext cx="2414059" cy="365125"/>
          </a:xfrm>
        </p:spPr>
        <p:txBody>
          <a:bodyPr/>
          <a:lstStyle>
            <a:lvl1pPr algn="l">
              <a:defRPr sz="1000">
                <a:solidFill>
                  <a:srgbClr val="003087"/>
                </a:solidFill>
                <a:latin typeface="Arial" panose="020B0604020202020204" pitchFamily="34" charset="0"/>
                <a:cs typeface="Arial" panose="020B0604020202020204" pitchFamily="34" charset="0"/>
              </a:defRPr>
            </a:lvl1pPr>
          </a:lstStyle>
          <a:p>
            <a:r>
              <a:rPr lang="en-GB" dirty="0"/>
              <a:t>Presentation title</a:t>
            </a:r>
          </a:p>
        </p:txBody>
      </p:sp>
      <p:sp>
        <p:nvSpPr>
          <p:cNvPr id="8" name="Slide Number Placeholder 5">
            <a:extLst>
              <a:ext uri="{FF2B5EF4-FFF2-40B4-BE49-F238E27FC236}">
                <a16:creationId xmlns:a16="http://schemas.microsoft.com/office/drawing/2014/main" id="{EFD8C1A2-A2FD-2842-80B9-7ABB228099D4}"/>
              </a:ext>
            </a:extLst>
          </p:cNvPr>
          <p:cNvSpPr>
            <a:spLocks noGrp="1"/>
          </p:cNvSpPr>
          <p:nvPr>
            <p:ph type="sldNum" sz="quarter" idx="12"/>
          </p:nvPr>
        </p:nvSpPr>
        <p:spPr>
          <a:xfrm>
            <a:off x="11582401" y="6492878"/>
            <a:ext cx="487627" cy="365125"/>
          </a:xfrm>
        </p:spPr>
        <p:txBody>
          <a:bodyPr/>
          <a:lstStyle>
            <a:lvl1pPr>
              <a:defRPr sz="1000">
                <a:solidFill>
                  <a:srgbClr val="003087"/>
                </a:solidFill>
              </a:defRPr>
            </a:lvl1pPr>
          </a:lstStyle>
          <a:p>
            <a:fld id="{3CBAF558-993E-F24D-8CA0-AE83BF0134CC}" type="slidenum">
              <a:rPr lang="en-GB" smtClean="0"/>
              <a:pPr/>
              <a:t>‹#›</a:t>
            </a:fld>
            <a:endParaRPr lang="en-GB" dirty="0"/>
          </a:p>
        </p:txBody>
      </p:sp>
      <p:pic>
        <p:nvPicPr>
          <p:cNvPr id="9" name="Picture 8">
            <a:extLst>
              <a:ext uri="{FF2B5EF4-FFF2-40B4-BE49-F238E27FC236}">
                <a16:creationId xmlns:a16="http://schemas.microsoft.com/office/drawing/2014/main" id="{60234580-F993-4D4B-832D-79116B471A2E}"/>
              </a:ext>
            </a:extLst>
          </p:cNvPr>
          <p:cNvPicPr>
            <a:picLocks noChangeAspect="1"/>
          </p:cNvPicPr>
          <p:nvPr userDrawn="1"/>
        </p:nvPicPr>
        <p:blipFill>
          <a:blip r:embed="rId2"/>
          <a:stretch>
            <a:fillRect/>
          </a:stretch>
        </p:blipFill>
        <p:spPr>
          <a:xfrm>
            <a:off x="-336715" y="6502103"/>
            <a:ext cx="7692197" cy="371682"/>
          </a:xfrm>
          <a:prstGeom prst="rect">
            <a:avLst/>
          </a:prstGeom>
        </p:spPr>
      </p:pic>
    </p:spTree>
    <p:extLst>
      <p:ext uri="{BB962C8B-B14F-4D97-AF65-F5344CB8AC3E}">
        <p14:creationId xmlns:p14="http://schemas.microsoft.com/office/powerpoint/2010/main" val="1970036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4">
            <a:extLst>
              <a:ext uri="{FF2B5EF4-FFF2-40B4-BE49-F238E27FC236}">
                <a16:creationId xmlns:a16="http://schemas.microsoft.com/office/drawing/2014/main" id="{7E3FC711-BBC5-4241-9FB7-1F2B1F59158C}"/>
              </a:ext>
            </a:extLst>
          </p:cNvPr>
          <p:cNvSpPr>
            <a:spLocks noGrp="1"/>
          </p:cNvSpPr>
          <p:nvPr>
            <p:ph type="ftr" sz="quarter" idx="11"/>
          </p:nvPr>
        </p:nvSpPr>
        <p:spPr>
          <a:xfrm>
            <a:off x="7279197" y="6502105"/>
            <a:ext cx="2414059" cy="365125"/>
          </a:xfrm>
        </p:spPr>
        <p:txBody>
          <a:bodyPr/>
          <a:lstStyle>
            <a:lvl1pPr algn="l">
              <a:defRPr sz="1000">
                <a:solidFill>
                  <a:srgbClr val="003087"/>
                </a:solidFill>
                <a:latin typeface="Arial" panose="020B0604020202020204" pitchFamily="34" charset="0"/>
                <a:cs typeface="Arial" panose="020B0604020202020204" pitchFamily="34" charset="0"/>
              </a:defRPr>
            </a:lvl1pPr>
          </a:lstStyle>
          <a:p>
            <a:r>
              <a:rPr lang="en-GB" dirty="0"/>
              <a:t>Presentation title</a:t>
            </a:r>
          </a:p>
        </p:txBody>
      </p:sp>
      <p:sp>
        <p:nvSpPr>
          <p:cNvPr id="8" name="Slide Number Placeholder 5">
            <a:extLst>
              <a:ext uri="{FF2B5EF4-FFF2-40B4-BE49-F238E27FC236}">
                <a16:creationId xmlns:a16="http://schemas.microsoft.com/office/drawing/2014/main" id="{95C16C49-EBF4-274A-A299-62B2F145441A}"/>
              </a:ext>
            </a:extLst>
          </p:cNvPr>
          <p:cNvSpPr>
            <a:spLocks noGrp="1"/>
          </p:cNvSpPr>
          <p:nvPr>
            <p:ph type="sldNum" sz="quarter" idx="12"/>
          </p:nvPr>
        </p:nvSpPr>
        <p:spPr>
          <a:xfrm>
            <a:off x="11582401" y="6492878"/>
            <a:ext cx="487627" cy="365125"/>
          </a:xfrm>
        </p:spPr>
        <p:txBody>
          <a:bodyPr/>
          <a:lstStyle>
            <a:lvl1pPr>
              <a:defRPr sz="1000">
                <a:solidFill>
                  <a:srgbClr val="003087"/>
                </a:solidFill>
              </a:defRPr>
            </a:lvl1pPr>
          </a:lstStyle>
          <a:p>
            <a:fld id="{3CBAF558-993E-F24D-8CA0-AE83BF0134CC}" type="slidenum">
              <a:rPr lang="en-GB" smtClean="0"/>
              <a:pPr/>
              <a:t>‹#›</a:t>
            </a:fld>
            <a:endParaRPr lang="en-GB" dirty="0"/>
          </a:p>
        </p:txBody>
      </p:sp>
      <p:pic>
        <p:nvPicPr>
          <p:cNvPr id="9" name="Picture 8">
            <a:extLst>
              <a:ext uri="{FF2B5EF4-FFF2-40B4-BE49-F238E27FC236}">
                <a16:creationId xmlns:a16="http://schemas.microsoft.com/office/drawing/2014/main" id="{779CF338-D5AB-314E-950C-52193F3C2672}"/>
              </a:ext>
            </a:extLst>
          </p:cNvPr>
          <p:cNvPicPr>
            <a:picLocks noChangeAspect="1"/>
          </p:cNvPicPr>
          <p:nvPr userDrawn="1"/>
        </p:nvPicPr>
        <p:blipFill>
          <a:blip r:embed="rId2"/>
          <a:stretch>
            <a:fillRect/>
          </a:stretch>
        </p:blipFill>
        <p:spPr>
          <a:xfrm>
            <a:off x="-336715" y="6502103"/>
            <a:ext cx="7692197" cy="371682"/>
          </a:xfrm>
          <a:prstGeom prst="rect">
            <a:avLst/>
          </a:prstGeom>
        </p:spPr>
      </p:pic>
    </p:spTree>
    <p:extLst>
      <p:ext uri="{BB962C8B-B14F-4D97-AF65-F5344CB8AC3E}">
        <p14:creationId xmlns:p14="http://schemas.microsoft.com/office/powerpoint/2010/main" val="1260600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a:xfrm>
            <a:off x="7279197" y="6502105"/>
            <a:ext cx="2414059" cy="365125"/>
          </a:xfrm>
        </p:spPr>
        <p:txBody>
          <a:bodyPr/>
          <a:lstStyle>
            <a:lvl1pPr algn="l">
              <a:defRPr sz="1000">
                <a:solidFill>
                  <a:srgbClr val="003087"/>
                </a:solidFill>
                <a:latin typeface="Arial" panose="020B0604020202020204" pitchFamily="34" charset="0"/>
                <a:cs typeface="Arial" panose="020B0604020202020204" pitchFamily="34" charset="0"/>
              </a:defRPr>
            </a:lvl1pPr>
          </a:lstStyle>
          <a:p>
            <a:r>
              <a:rPr lang="en-GB" dirty="0"/>
              <a:t>Presentation title</a:t>
            </a:r>
          </a:p>
        </p:txBody>
      </p:sp>
      <p:sp>
        <p:nvSpPr>
          <p:cNvPr id="6" name="Slide Number Placeholder 5"/>
          <p:cNvSpPr>
            <a:spLocks noGrp="1"/>
          </p:cNvSpPr>
          <p:nvPr>
            <p:ph type="sldNum" sz="quarter" idx="12"/>
          </p:nvPr>
        </p:nvSpPr>
        <p:spPr>
          <a:xfrm>
            <a:off x="11582401" y="6492878"/>
            <a:ext cx="487627" cy="365125"/>
          </a:xfrm>
        </p:spPr>
        <p:txBody>
          <a:bodyPr/>
          <a:lstStyle>
            <a:lvl1pPr>
              <a:defRPr sz="1000">
                <a:solidFill>
                  <a:srgbClr val="003087"/>
                </a:solidFill>
              </a:defRPr>
            </a:lvl1pPr>
          </a:lstStyle>
          <a:p>
            <a:fld id="{3CBAF558-993E-F24D-8CA0-AE83BF0134CC}" type="slidenum">
              <a:rPr lang="en-GB" smtClean="0"/>
              <a:pPr/>
              <a:t>‹#›</a:t>
            </a:fld>
            <a:endParaRPr lang="en-GB" dirty="0"/>
          </a:p>
        </p:txBody>
      </p:sp>
      <p:pic>
        <p:nvPicPr>
          <p:cNvPr id="10" name="Picture 9" descr="Graphical user interface&#10;&#10;Description automatically generated">
            <a:extLst>
              <a:ext uri="{FF2B5EF4-FFF2-40B4-BE49-F238E27FC236}">
                <a16:creationId xmlns:a16="http://schemas.microsoft.com/office/drawing/2014/main" id="{4B42E822-5026-FB4B-A8EB-9F3012E5F5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29050" y="369706"/>
            <a:ext cx="2964807" cy="799166"/>
          </a:xfrm>
          <a:prstGeom prst="rect">
            <a:avLst/>
          </a:prstGeom>
        </p:spPr>
      </p:pic>
      <p:pic>
        <p:nvPicPr>
          <p:cNvPr id="14" name="Picture 13">
            <a:extLst>
              <a:ext uri="{FF2B5EF4-FFF2-40B4-BE49-F238E27FC236}">
                <a16:creationId xmlns:a16="http://schemas.microsoft.com/office/drawing/2014/main" id="{24281C7A-7A47-1244-99C7-DCD5B27C42FB}"/>
              </a:ext>
            </a:extLst>
          </p:cNvPr>
          <p:cNvPicPr>
            <a:picLocks noChangeAspect="1"/>
          </p:cNvPicPr>
          <p:nvPr userDrawn="1"/>
        </p:nvPicPr>
        <p:blipFill>
          <a:blip r:embed="rId3"/>
          <a:stretch>
            <a:fillRect/>
          </a:stretch>
        </p:blipFill>
        <p:spPr>
          <a:xfrm>
            <a:off x="-336715" y="6502103"/>
            <a:ext cx="7692197" cy="371682"/>
          </a:xfrm>
          <a:prstGeom prst="rect">
            <a:avLst/>
          </a:prstGeom>
        </p:spPr>
      </p:pic>
    </p:spTree>
    <p:extLst>
      <p:ext uri="{BB962C8B-B14F-4D97-AF65-F5344CB8AC3E}">
        <p14:creationId xmlns:p14="http://schemas.microsoft.com/office/powerpoint/2010/main" val="2184894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BB1C33AD-0A2F-EF4C-B4F1-649AC24CC140}"/>
              </a:ext>
            </a:extLst>
          </p:cNvPr>
          <p:cNvSpPr>
            <a:spLocks noGrp="1"/>
          </p:cNvSpPr>
          <p:nvPr>
            <p:ph type="ftr" sz="quarter" idx="11"/>
          </p:nvPr>
        </p:nvSpPr>
        <p:spPr>
          <a:xfrm>
            <a:off x="7279197" y="6502105"/>
            <a:ext cx="2414059" cy="365125"/>
          </a:xfrm>
        </p:spPr>
        <p:txBody>
          <a:bodyPr/>
          <a:lstStyle>
            <a:lvl1pPr algn="l">
              <a:defRPr sz="1000">
                <a:solidFill>
                  <a:srgbClr val="003087"/>
                </a:solidFill>
                <a:latin typeface="Arial" panose="020B0604020202020204" pitchFamily="34" charset="0"/>
                <a:cs typeface="Arial" panose="020B0604020202020204" pitchFamily="34" charset="0"/>
              </a:defRPr>
            </a:lvl1pPr>
          </a:lstStyle>
          <a:p>
            <a:r>
              <a:rPr lang="en-GB" dirty="0"/>
              <a:t>Presentation title</a:t>
            </a:r>
          </a:p>
        </p:txBody>
      </p:sp>
      <p:sp>
        <p:nvSpPr>
          <p:cNvPr id="8" name="Slide Number Placeholder 5">
            <a:extLst>
              <a:ext uri="{FF2B5EF4-FFF2-40B4-BE49-F238E27FC236}">
                <a16:creationId xmlns:a16="http://schemas.microsoft.com/office/drawing/2014/main" id="{02CD9EB1-D41C-7B4A-98C4-665E4EE9AF5C}"/>
              </a:ext>
            </a:extLst>
          </p:cNvPr>
          <p:cNvSpPr>
            <a:spLocks noGrp="1"/>
          </p:cNvSpPr>
          <p:nvPr>
            <p:ph type="sldNum" sz="quarter" idx="12"/>
          </p:nvPr>
        </p:nvSpPr>
        <p:spPr>
          <a:xfrm>
            <a:off x="11582401" y="6492878"/>
            <a:ext cx="487627" cy="365125"/>
          </a:xfrm>
        </p:spPr>
        <p:txBody>
          <a:bodyPr/>
          <a:lstStyle>
            <a:lvl1pPr>
              <a:defRPr sz="1000">
                <a:solidFill>
                  <a:srgbClr val="003087"/>
                </a:solidFill>
              </a:defRPr>
            </a:lvl1pPr>
          </a:lstStyle>
          <a:p>
            <a:fld id="{3CBAF558-993E-F24D-8CA0-AE83BF0134CC}" type="slidenum">
              <a:rPr lang="en-GB" smtClean="0"/>
              <a:pPr/>
              <a:t>‹#›</a:t>
            </a:fld>
            <a:endParaRPr lang="en-GB" dirty="0"/>
          </a:p>
        </p:txBody>
      </p:sp>
      <p:pic>
        <p:nvPicPr>
          <p:cNvPr id="9" name="Picture 8">
            <a:extLst>
              <a:ext uri="{FF2B5EF4-FFF2-40B4-BE49-F238E27FC236}">
                <a16:creationId xmlns:a16="http://schemas.microsoft.com/office/drawing/2014/main" id="{9FE90B6D-27A7-A249-9FFD-C6433999DD29}"/>
              </a:ext>
            </a:extLst>
          </p:cNvPr>
          <p:cNvPicPr>
            <a:picLocks noChangeAspect="1"/>
          </p:cNvPicPr>
          <p:nvPr userDrawn="1"/>
        </p:nvPicPr>
        <p:blipFill>
          <a:blip r:embed="rId2"/>
          <a:stretch>
            <a:fillRect/>
          </a:stretch>
        </p:blipFill>
        <p:spPr>
          <a:xfrm>
            <a:off x="-336715" y="6502103"/>
            <a:ext cx="7692197" cy="371682"/>
          </a:xfrm>
          <a:prstGeom prst="rect">
            <a:avLst/>
          </a:prstGeom>
        </p:spPr>
      </p:pic>
    </p:spTree>
    <p:extLst>
      <p:ext uri="{BB962C8B-B14F-4D97-AF65-F5344CB8AC3E}">
        <p14:creationId xmlns:p14="http://schemas.microsoft.com/office/powerpoint/2010/main" val="825127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4">
            <a:extLst>
              <a:ext uri="{FF2B5EF4-FFF2-40B4-BE49-F238E27FC236}">
                <a16:creationId xmlns:a16="http://schemas.microsoft.com/office/drawing/2014/main" id="{C21DB887-4BD4-D643-B3F5-A1AE1CEAD165}"/>
              </a:ext>
            </a:extLst>
          </p:cNvPr>
          <p:cNvSpPr>
            <a:spLocks noGrp="1"/>
          </p:cNvSpPr>
          <p:nvPr>
            <p:ph type="ftr" sz="quarter" idx="11"/>
          </p:nvPr>
        </p:nvSpPr>
        <p:spPr>
          <a:xfrm>
            <a:off x="7279197" y="6502105"/>
            <a:ext cx="2414059" cy="365125"/>
          </a:xfrm>
        </p:spPr>
        <p:txBody>
          <a:bodyPr/>
          <a:lstStyle>
            <a:lvl1pPr algn="l">
              <a:defRPr sz="1000">
                <a:solidFill>
                  <a:srgbClr val="003087"/>
                </a:solidFill>
                <a:latin typeface="Arial" panose="020B0604020202020204" pitchFamily="34" charset="0"/>
                <a:cs typeface="Arial" panose="020B0604020202020204" pitchFamily="34" charset="0"/>
              </a:defRPr>
            </a:lvl1pPr>
          </a:lstStyle>
          <a:p>
            <a:r>
              <a:rPr lang="en-GB" dirty="0"/>
              <a:t>Presentation title</a:t>
            </a:r>
          </a:p>
        </p:txBody>
      </p:sp>
      <p:sp>
        <p:nvSpPr>
          <p:cNvPr id="9" name="Slide Number Placeholder 5">
            <a:extLst>
              <a:ext uri="{FF2B5EF4-FFF2-40B4-BE49-F238E27FC236}">
                <a16:creationId xmlns:a16="http://schemas.microsoft.com/office/drawing/2014/main" id="{71A24319-AEC0-0A4C-9E00-0FDCBF724778}"/>
              </a:ext>
            </a:extLst>
          </p:cNvPr>
          <p:cNvSpPr>
            <a:spLocks noGrp="1"/>
          </p:cNvSpPr>
          <p:nvPr>
            <p:ph type="sldNum" sz="quarter" idx="12"/>
          </p:nvPr>
        </p:nvSpPr>
        <p:spPr>
          <a:xfrm>
            <a:off x="11582401" y="6492878"/>
            <a:ext cx="487627" cy="365125"/>
          </a:xfrm>
        </p:spPr>
        <p:txBody>
          <a:bodyPr/>
          <a:lstStyle>
            <a:lvl1pPr>
              <a:defRPr sz="1000">
                <a:solidFill>
                  <a:srgbClr val="003087"/>
                </a:solidFill>
              </a:defRPr>
            </a:lvl1pPr>
          </a:lstStyle>
          <a:p>
            <a:fld id="{3CBAF558-993E-F24D-8CA0-AE83BF0134CC}" type="slidenum">
              <a:rPr lang="en-GB" smtClean="0"/>
              <a:pPr/>
              <a:t>‹#›</a:t>
            </a:fld>
            <a:endParaRPr lang="en-GB" dirty="0"/>
          </a:p>
        </p:txBody>
      </p:sp>
      <p:pic>
        <p:nvPicPr>
          <p:cNvPr id="10" name="Picture 9">
            <a:extLst>
              <a:ext uri="{FF2B5EF4-FFF2-40B4-BE49-F238E27FC236}">
                <a16:creationId xmlns:a16="http://schemas.microsoft.com/office/drawing/2014/main" id="{78394712-D9CA-414C-9AC8-238E4BE6B54D}"/>
              </a:ext>
            </a:extLst>
          </p:cNvPr>
          <p:cNvPicPr>
            <a:picLocks noChangeAspect="1"/>
          </p:cNvPicPr>
          <p:nvPr userDrawn="1"/>
        </p:nvPicPr>
        <p:blipFill>
          <a:blip r:embed="rId2"/>
          <a:stretch>
            <a:fillRect/>
          </a:stretch>
        </p:blipFill>
        <p:spPr>
          <a:xfrm>
            <a:off x="-336715" y="6502103"/>
            <a:ext cx="7692197" cy="371682"/>
          </a:xfrm>
          <a:prstGeom prst="rect">
            <a:avLst/>
          </a:prstGeom>
        </p:spPr>
      </p:pic>
    </p:spTree>
    <p:extLst>
      <p:ext uri="{BB962C8B-B14F-4D97-AF65-F5344CB8AC3E}">
        <p14:creationId xmlns:p14="http://schemas.microsoft.com/office/powerpoint/2010/main" val="3872572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Footer Placeholder 4">
            <a:extLst>
              <a:ext uri="{FF2B5EF4-FFF2-40B4-BE49-F238E27FC236}">
                <a16:creationId xmlns:a16="http://schemas.microsoft.com/office/drawing/2014/main" id="{821D99D9-4D9B-0045-A05C-BAE2414DA838}"/>
              </a:ext>
            </a:extLst>
          </p:cNvPr>
          <p:cNvSpPr>
            <a:spLocks noGrp="1"/>
          </p:cNvSpPr>
          <p:nvPr>
            <p:ph type="ftr" sz="quarter" idx="11"/>
          </p:nvPr>
        </p:nvSpPr>
        <p:spPr>
          <a:xfrm>
            <a:off x="7279197" y="6502105"/>
            <a:ext cx="2414059" cy="365125"/>
          </a:xfrm>
        </p:spPr>
        <p:txBody>
          <a:bodyPr/>
          <a:lstStyle>
            <a:lvl1pPr algn="l">
              <a:defRPr sz="1000">
                <a:solidFill>
                  <a:srgbClr val="003087"/>
                </a:solidFill>
                <a:latin typeface="Arial" panose="020B0604020202020204" pitchFamily="34" charset="0"/>
                <a:cs typeface="Arial" panose="020B0604020202020204" pitchFamily="34" charset="0"/>
              </a:defRPr>
            </a:lvl1pPr>
          </a:lstStyle>
          <a:p>
            <a:r>
              <a:rPr lang="en-GB" dirty="0"/>
              <a:t>Presentation title</a:t>
            </a:r>
          </a:p>
        </p:txBody>
      </p:sp>
      <p:sp>
        <p:nvSpPr>
          <p:cNvPr id="11" name="Slide Number Placeholder 5">
            <a:extLst>
              <a:ext uri="{FF2B5EF4-FFF2-40B4-BE49-F238E27FC236}">
                <a16:creationId xmlns:a16="http://schemas.microsoft.com/office/drawing/2014/main" id="{EDD606DF-ECB2-AB44-94AC-CC4D4E117809}"/>
              </a:ext>
            </a:extLst>
          </p:cNvPr>
          <p:cNvSpPr>
            <a:spLocks noGrp="1"/>
          </p:cNvSpPr>
          <p:nvPr>
            <p:ph type="sldNum" sz="quarter" idx="12"/>
          </p:nvPr>
        </p:nvSpPr>
        <p:spPr>
          <a:xfrm>
            <a:off x="11582401" y="6492878"/>
            <a:ext cx="487627" cy="365125"/>
          </a:xfrm>
        </p:spPr>
        <p:txBody>
          <a:bodyPr/>
          <a:lstStyle>
            <a:lvl1pPr>
              <a:defRPr sz="1000">
                <a:solidFill>
                  <a:srgbClr val="003087"/>
                </a:solidFill>
              </a:defRPr>
            </a:lvl1pPr>
          </a:lstStyle>
          <a:p>
            <a:fld id="{3CBAF558-993E-F24D-8CA0-AE83BF0134CC}" type="slidenum">
              <a:rPr lang="en-GB" smtClean="0"/>
              <a:pPr/>
              <a:t>‹#›</a:t>
            </a:fld>
            <a:endParaRPr lang="en-GB" dirty="0"/>
          </a:p>
        </p:txBody>
      </p:sp>
      <p:pic>
        <p:nvPicPr>
          <p:cNvPr id="12" name="Picture 11">
            <a:extLst>
              <a:ext uri="{FF2B5EF4-FFF2-40B4-BE49-F238E27FC236}">
                <a16:creationId xmlns:a16="http://schemas.microsoft.com/office/drawing/2014/main" id="{701FBEFA-35CA-804F-B72E-8394DC96CECB}"/>
              </a:ext>
            </a:extLst>
          </p:cNvPr>
          <p:cNvPicPr>
            <a:picLocks noChangeAspect="1"/>
          </p:cNvPicPr>
          <p:nvPr userDrawn="1"/>
        </p:nvPicPr>
        <p:blipFill>
          <a:blip r:embed="rId2"/>
          <a:stretch>
            <a:fillRect/>
          </a:stretch>
        </p:blipFill>
        <p:spPr>
          <a:xfrm>
            <a:off x="-336715" y="6502103"/>
            <a:ext cx="7692197" cy="371682"/>
          </a:xfrm>
          <a:prstGeom prst="rect">
            <a:avLst/>
          </a:prstGeom>
        </p:spPr>
      </p:pic>
    </p:spTree>
    <p:extLst>
      <p:ext uri="{BB962C8B-B14F-4D97-AF65-F5344CB8AC3E}">
        <p14:creationId xmlns:p14="http://schemas.microsoft.com/office/powerpoint/2010/main" val="3762015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Footer Placeholder 4">
            <a:extLst>
              <a:ext uri="{FF2B5EF4-FFF2-40B4-BE49-F238E27FC236}">
                <a16:creationId xmlns:a16="http://schemas.microsoft.com/office/drawing/2014/main" id="{5D56985D-D3ED-FD4D-9ED1-019F0F4CA05D}"/>
              </a:ext>
            </a:extLst>
          </p:cNvPr>
          <p:cNvSpPr>
            <a:spLocks noGrp="1"/>
          </p:cNvSpPr>
          <p:nvPr>
            <p:ph type="ftr" sz="quarter" idx="11"/>
          </p:nvPr>
        </p:nvSpPr>
        <p:spPr>
          <a:xfrm>
            <a:off x="7279197" y="6502105"/>
            <a:ext cx="2414059" cy="365125"/>
          </a:xfrm>
        </p:spPr>
        <p:txBody>
          <a:bodyPr/>
          <a:lstStyle>
            <a:lvl1pPr algn="l">
              <a:defRPr sz="1000">
                <a:solidFill>
                  <a:srgbClr val="003087"/>
                </a:solidFill>
                <a:latin typeface="Arial" panose="020B0604020202020204" pitchFamily="34" charset="0"/>
                <a:cs typeface="Arial" panose="020B0604020202020204" pitchFamily="34" charset="0"/>
              </a:defRPr>
            </a:lvl1pPr>
          </a:lstStyle>
          <a:p>
            <a:r>
              <a:rPr lang="en-GB" dirty="0"/>
              <a:t>Presentation title</a:t>
            </a:r>
          </a:p>
        </p:txBody>
      </p:sp>
      <p:sp>
        <p:nvSpPr>
          <p:cNvPr id="7" name="Slide Number Placeholder 5">
            <a:extLst>
              <a:ext uri="{FF2B5EF4-FFF2-40B4-BE49-F238E27FC236}">
                <a16:creationId xmlns:a16="http://schemas.microsoft.com/office/drawing/2014/main" id="{9A1C5231-E424-DB4B-AEBF-D743E8E74CA0}"/>
              </a:ext>
            </a:extLst>
          </p:cNvPr>
          <p:cNvSpPr>
            <a:spLocks noGrp="1"/>
          </p:cNvSpPr>
          <p:nvPr>
            <p:ph type="sldNum" sz="quarter" idx="12"/>
          </p:nvPr>
        </p:nvSpPr>
        <p:spPr>
          <a:xfrm>
            <a:off x="11582401" y="6492878"/>
            <a:ext cx="487627" cy="365125"/>
          </a:xfrm>
        </p:spPr>
        <p:txBody>
          <a:bodyPr/>
          <a:lstStyle>
            <a:lvl1pPr>
              <a:defRPr sz="1000">
                <a:solidFill>
                  <a:srgbClr val="003087"/>
                </a:solidFill>
              </a:defRPr>
            </a:lvl1pPr>
          </a:lstStyle>
          <a:p>
            <a:fld id="{3CBAF558-993E-F24D-8CA0-AE83BF0134CC}" type="slidenum">
              <a:rPr lang="en-GB" smtClean="0"/>
              <a:pPr/>
              <a:t>‹#›</a:t>
            </a:fld>
            <a:endParaRPr lang="en-GB" dirty="0"/>
          </a:p>
        </p:txBody>
      </p:sp>
      <p:pic>
        <p:nvPicPr>
          <p:cNvPr id="8" name="Picture 7">
            <a:extLst>
              <a:ext uri="{FF2B5EF4-FFF2-40B4-BE49-F238E27FC236}">
                <a16:creationId xmlns:a16="http://schemas.microsoft.com/office/drawing/2014/main" id="{5F8012AF-1447-204D-8595-5F68821E7557}"/>
              </a:ext>
            </a:extLst>
          </p:cNvPr>
          <p:cNvPicPr>
            <a:picLocks noChangeAspect="1"/>
          </p:cNvPicPr>
          <p:nvPr userDrawn="1"/>
        </p:nvPicPr>
        <p:blipFill>
          <a:blip r:embed="rId2"/>
          <a:stretch>
            <a:fillRect/>
          </a:stretch>
        </p:blipFill>
        <p:spPr>
          <a:xfrm>
            <a:off x="-336715" y="6502103"/>
            <a:ext cx="7692197" cy="371682"/>
          </a:xfrm>
          <a:prstGeom prst="rect">
            <a:avLst/>
          </a:prstGeom>
        </p:spPr>
      </p:pic>
    </p:spTree>
    <p:extLst>
      <p:ext uri="{BB962C8B-B14F-4D97-AF65-F5344CB8AC3E}">
        <p14:creationId xmlns:p14="http://schemas.microsoft.com/office/powerpoint/2010/main" val="554561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21D99BE-E0F9-6943-A07B-23F4312B2AEC}"/>
              </a:ext>
            </a:extLst>
          </p:cNvPr>
          <p:cNvSpPr>
            <a:spLocks noGrp="1"/>
          </p:cNvSpPr>
          <p:nvPr>
            <p:ph type="ftr" sz="quarter" idx="11"/>
          </p:nvPr>
        </p:nvSpPr>
        <p:spPr>
          <a:xfrm>
            <a:off x="7279197" y="6502105"/>
            <a:ext cx="2414059" cy="365125"/>
          </a:xfrm>
        </p:spPr>
        <p:txBody>
          <a:bodyPr/>
          <a:lstStyle>
            <a:lvl1pPr algn="l">
              <a:defRPr sz="1000">
                <a:solidFill>
                  <a:srgbClr val="003087"/>
                </a:solidFill>
                <a:latin typeface="Arial" panose="020B0604020202020204" pitchFamily="34" charset="0"/>
                <a:cs typeface="Arial" panose="020B0604020202020204" pitchFamily="34" charset="0"/>
              </a:defRPr>
            </a:lvl1pPr>
          </a:lstStyle>
          <a:p>
            <a:r>
              <a:rPr lang="en-GB" dirty="0"/>
              <a:t>Presentation title</a:t>
            </a:r>
          </a:p>
        </p:txBody>
      </p:sp>
      <p:sp>
        <p:nvSpPr>
          <p:cNvPr id="6" name="Slide Number Placeholder 5">
            <a:extLst>
              <a:ext uri="{FF2B5EF4-FFF2-40B4-BE49-F238E27FC236}">
                <a16:creationId xmlns:a16="http://schemas.microsoft.com/office/drawing/2014/main" id="{6BFC3B7B-FC7F-E647-92B7-0FFD1586735D}"/>
              </a:ext>
            </a:extLst>
          </p:cNvPr>
          <p:cNvSpPr>
            <a:spLocks noGrp="1"/>
          </p:cNvSpPr>
          <p:nvPr>
            <p:ph type="sldNum" sz="quarter" idx="12"/>
          </p:nvPr>
        </p:nvSpPr>
        <p:spPr>
          <a:xfrm>
            <a:off x="11582401" y="6492878"/>
            <a:ext cx="487627" cy="365125"/>
          </a:xfrm>
        </p:spPr>
        <p:txBody>
          <a:bodyPr/>
          <a:lstStyle>
            <a:lvl1pPr>
              <a:defRPr sz="1000">
                <a:solidFill>
                  <a:srgbClr val="003087"/>
                </a:solidFill>
              </a:defRPr>
            </a:lvl1pPr>
          </a:lstStyle>
          <a:p>
            <a:fld id="{3CBAF558-993E-F24D-8CA0-AE83BF0134CC}" type="slidenum">
              <a:rPr lang="en-GB" smtClean="0"/>
              <a:pPr/>
              <a:t>‹#›</a:t>
            </a:fld>
            <a:endParaRPr lang="en-GB" dirty="0"/>
          </a:p>
        </p:txBody>
      </p:sp>
      <p:pic>
        <p:nvPicPr>
          <p:cNvPr id="7" name="Picture 6">
            <a:extLst>
              <a:ext uri="{FF2B5EF4-FFF2-40B4-BE49-F238E27FC236}">
                <a16:creationId xmlns:a16="http://schemas.microsoft.com/office/drawing/2014/main" id="{122A286A-E7DC-924F-B499-FBE6E5CE8160}"/>
              </a:ext>
            </a:extLst>
          </p:cNvPr>
          <p:cNvPicPr>
            <a:picLocks noChangeAspect="1"/>
          </p:cNvPicPr>
          <p:nvPr userDrawn="1"/>
        </p:nvPicPr>
        <p:blipFill>
          <a:blip r:embed="rId2"/>
          <a:stretch>
            <a:fillRect/>
          </a:stretch>
        </p:blipFill>
        <p:spPr>
          <a:xfrm>
            <a:off x="-336715" y="6502103"/>
            <a:ext cx="7692197" cy="371682"/>
          </a:xfrm>
          <a:prstGeom prst="rect">
            <a:avLst/>
          </a:prstGeom>
        </p:spPr>
      </p:pic>
    </p:spTree>
    <p:extLst>
      <p:ext uri="{BB962C8B-B14F-4D97-AF65-F5344CB8AC3E}">
        <p14:creationId xmlns:p14="http://schemas.microsoft.com/office/powerpoint/2010/main" val="1903752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Footer Placeholder 4">
            <a:extLst>
              <a:ext uri="{FF2B5EF4-FFF2-40B4-BE49-F238E27FC236}">
                <a16:creationId xmlns:a16="http://schemas.microsoft.com/office/drawing/2014/main" id="{1B0114C2-AB91-EB4B-B7D8-D05F68E29131}"/>
              </a:ext>
            </a:extLst>
          </p:cNvPr>
          <p:cNvSpPr>
            <a:spLocks noGrp="1"/>
          </p:cNvSpPr>
          <p:nvPr>
            <p:ph type="ftr" sz="quarter" idx="11"/>
          </p:nvPr>
        </p:nvSpPr>
        <p:spPr>
          <a:xfrm>
            <a:off x="7279197" y="6502105"/>
            <a:ext cx="2414059" cy="365125"/>
          </a:xfrm>
        </p:spPr>
        <p:txBody>
          <a:bodyPr/>
          <a:lstStyle>
            <a:lvl1pPr algn="l">
              <a:defRPr sz="1000">
                <a:solidFill>
                  <a:srgbClr val="003087"/>
                </a:solidFill>
                <a:latin typeface="Arial" panose="020B0604020202020204" pitchFamily="34" charset="0"/>
                <a:cs typeface="Arial" panose="020B0604020202020204" pitchFamily="34" charset="0"/>
              </a:defRPr>
            </a:lvl1pPr>
          </a:lstStyle>
          <a:p>
            <a:r>
              <a:rPr lang="en-GB" dirty="0"/>
              <a:t>Presentation title</a:t>
            </a:r>
          </a:p>
        </p:txBody>
      </p:sp>
      <p:sp>
        <p:nvSpPr>
          <p:cNvPr id="9" name="Slide Number Placeholder 5">
            <a:extLst>
              <a:ext uri="{FF2B5EF4-FFF2-40B4-BE49-F238E27FC236}">
                <a16:creationId xmlns:a16="http://schemas.microsoft.com/office/drawing/2014/main" id="{002E60B1-EB2D-9B46-9235-5CA67B749F6A}"/>
              </a:ext>
            </a:extLst>
          </p:cNvPr>
          <p:cNvSpPr>
            <a:spLocks noGrp="1"/>
          </p:cNvSpPr>
          <p:nvPr>
            <p:ph type="sldNum" sz="quarter" idx="12"/>
          </p:nvPr>
        </p:nvSpPr>
        <p:spPr>
          <a:xfrm>
            <a:off x="11582401" y="6492878"/>
            <a:ext cx="487627" cy="365125"/>
          </a:xfrm>
        </p:spPr>
        <p:txBody>
          <a:bodyPr/>
          <a:lstStyle>
            <a:lvl1pPr>
              <a:defRPr sz="1000">
                <a:solidFill>
                  <a:srgbClr val="003087"/>
                </a:solidFill>
              </a:defRPr>
            </a:lvl1pPr>
          </a:lstStyle>
          <a:p>
            <a:fld id="{3CBAF558-993E-F24D-8CA0-AE83BF0134CC}" type="slidenum">
              <a:rPr lang="en-GB" smtClean="0"/>
              <a:pPr/>
              <a:t>‹#›</a:t>
            </a:fld>
            <a:endParaRPr lang="en-GB" dirty="0"/>
          </a:p>
        </p:txBody>
      </p:sp>
      <p:pic>
        <p:nvPicPr>
          <p:cNvPr id="10" name="Picture 9">
            <a:extLst>
              <a:ext uri="{FF2B5EF4-FFF2-40B4-BE49-F238E27FC236}">
                <a16:creationId xmlns:a16="http://schemas.microsoft.com/office/drawing/2014/main" id="{EAA3166A-A326-6D43-A258-51830EE8C980}"/>
              </a:ext>
            </a:extLst>
          </p:cNvPr>
          <p:cNvPicPr>
            <a:picLocks noChangeAspect="1"/>
          </p:cNvPicPr>
          <p:nvPr userDrawn="1"/>
        </p:nvPicPr>
        <p:blipFill>
          <a:blip r:embed="rId2"/>
          <a:stretch>
            <a:fillRect/>
          </a:stretch>
        </p:blipFill>
        <p:spPr>
          <a:xfrm>
            <a:off x="-336715" y="6502103"/>
            <a:ext cx="7692197" cy="371682"/>
          </a:xfrm>
          <a:prstGeom prst="rect">
            <a:avLst/>
          </a:prstGeom>
        </p:spPr>
      </p:pic>
    </p:spTree>
    <p:extLst>
      <p:ext uri="{BB962C8B-B14F-4D97-AF65-F5344CB8AC3E}">
        <p14:creationId xmlns:p14="http://schemas.microsoft.com/office/powerpoint/2010/main" val="677450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Footer Placeholder 4">
            <a:extLst>
              <a:ext uri="{FF2B5EF4-FFF2-40B4-BE49-F238E27FC236}">
                <a16:creationId xmlns:a16="http://schemas.microsoft.com/office/drawing/2014/main" id="{19DB626D-76B1-304B-9B1A-FE95AFFD206C}"/>
              </a:ext>
            </a:extLst>
          </p:cNvPr>
          <p:cNvSpPr>
            <a:spLocks noGrp="1"/>
          </p:cNvSpPr>
          <p:nvPr>
            <p:ph type="ftr" sz="quarter" idx="11"/>
          </p:nvPr>
        </p:nvSpPr>
        <p:spPr>
          <a:xfrm>
            <a:off x="7279197" y="6502105"/>
            <a:ext cx="2414059" cy="365125"/>
          </a:xfrm>
        </p:spPr>
        <p:txBody>
          <a:bodyPr/>
          <a:lstStyle>
            <a:lvl1pPr algn="l">
              <a:defRPr sz="1000">
                <a:solidFill>
                  <a:srgbClr val="003087"/>
                </a:solidFill>
                <a:latin typeface="Arial" panose="020B0604020202020204" pitchFamily="34" charset="0"/>
                <a:cs typeface="Arial" panose="020B0604020202020204" pitchFamily="34" charset="0"/>
              </a:defRPr>
            </a:lvl1pPr>
          </a:lstStyle>
          <a:p>
            <a:r>
              <a:rPr lang="en-GB" dirty="0"/>
              <a:t>Presentation title</a:t>
            </a:r>
          </a:p>
        </p:txBody>
      </p:sp>
      <p:sp>
        <p:nvSpPr>
          <p:cNvPr id="9" name="Slide Number Placeholder 5">
            <a:extLst>
              <a:ext uri="{FF2B5EF4-FFF2-40B4-BE49-F238E27FC236}">
                <a16:creationId xmlns:a16="http://schemas.microsoft.com/office/drawing/2014/main" id="{0976F18B-7050-954C-B108-48CE9AB5046E}"/>
              </a:ext>
            </a:extLst>
          </p:cNvPr>
          <p:cNvSpPr>
            <a:spLocks noGrp="1"/>
          </p:cNvSpPr>
          <p:nvPr>
            <p:ph type="sldNum" sz="quarter" idx="12"/>
          </p:nvPr>
        </p:nvSpPr>
        <p:spPr>
          <a:xfrm>
            <a:off x="11582401" y="6492878"/>
            <a:ext cx="487627" cy="365125"/>
          </a:xfrm>
        </p:spPr>
        <p:txBody>
          <a:bodyPr/>
          <a:lstStyle>
            <a:lvl1pPr>
              <a:defRPr sz="1000">
                <a:solidFill>
                  <a:srgbClr val="003087"/>
                </a:solidFill>
              </a:defRPr>
            </a:lvl1pPr>
          </a:lstStyle>
          <a:p>
            <a:fld id="{3CBAF558-993E-F24D-8CA0-AE83BF0134CC}" type="slidenum">
              <a:rPr lang="en-GB" smtClean="0"/>
              <a:pPr/>
              <a:t>‹#›</a:t>
            </a:fld>
            <a:endParaRPr lang="en-GB" dirty="0"/>
          </a:p>
        </p:txBody>
      </p:sp>
      <p:pic>
        <p:nvPicPr>
          <p:cNvPr id="10" name="Picture 9">
            <a:extLst>
              <a:ext uri="{FF2B5EF4-FFF2-40B4-BE49-F238E27FC236}">
                <a16:creationId xmlns:a16="http://schemas.microsoft.com/office/drawing/2014/main" id="{6F51B3F4-8585-9A46-B6BE-FC46569F1DBF}"/>
              </a:ext>
            </a:extLst>
          </p:cNvPr>
          <p:cNvPicPr>
            <a:picLocks noChangeAspect="1"/>
          </p:cNvPicPr>
          <p:nvPr userDrawn="1"/>
        </p:nvPicPr>
        <p:blipFill>
          <a:blip r:embed="rId2"/>
          <a:stretch>
            <a:fillRect/>
          </a:stretch>
        </p:blipFill>
        <p:spPr>
          <a:xfrm>
            <a:off x="-336715" y="6502103"/>
            <a:ext cx="7692197" cy="371682"/>
          </a:xfrm>
          <a:prstGeom prst="rect">
            <a:avLst/>
          </a:prstGeom>
        </p:spPr>
      </p:pic>
    </p:spTree>
    <p:extLst>
      <p:ext uri="{BB962C8B-B14F-4D97-AF65-F5344CB8AC3E}">
        <p14:creationId xmlns:p14="http://schemas.microsoft.com/office/powerpoint/2010/main" val="3913999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Presentation </a:t>
            </a:r>
            <a:r>
              <a:rPr lang="en-GB" dirty="0" err="1"/>
              <a:t>tite</a:t>
            </a:r>
            <a:endParaRPr lang="en-GB"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3AFCCC-71A5-4408-830D-58B47C3A6164}" type="slidenum">
              <a:rPr lang="en-GB" smtClean="0"/>
              <a:t>‹#›</a:t>
            </a:fld>
            <a:endParaRPr lang="en-GB" dirty="0"/>
          </a:p>
        </p:txBody>
      </p:sp>
    </p:spTree>
    <p:extLst>
      <p:ext uri="{BB962C8B-B14F-4D97-AF65-F5344CB8AC3E}">
        <p14:creationId xmlns:p14="http://schemas.microsoft.com/office/powerpoint/2010/main" val="28883828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spcBef>
          <a:spcPct val="0"/>
        </a:spcBef>
        <a:buNone/>
        <a:defRPr sz="4000" b="1" kern="1200">
          <a:solidFill>
            <a:srgbClr val="00308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png"/><Relationship Id="rId5" Type="http://schemas.openxmlformats.org/officeDocument/2006/relationships/hyperlink" Target="http://www.sexualheallthwestsussex.nhs.uk/"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11.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4.png"/><Relationship Id="rId5" Type="http://schemas.openxmlformats.org/officeDocument/2006/relationships/hyperlink" Target="http://www.sexualhealthwestsussex.nhs.uk/"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mailto:Uhsussex.shonline@nhs.net" TargetMode="External"/><Relationship Id="rId5" Type="http://schemas.openxmlformats.org/officeDocument/2006/relationships/hyperlink" Target="mailto:Wshnt.outreachmail@nhs.net/" TargetMode="External"/><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7568" y="2060849"/>
            <a:ext cx="7772400" cy="1470025"/>
          </a:xfrm>
        </p:spPr>
        <p:txBody>
          <a:bodyPr>
            <a:normAutofit/>
          </a:bodyPr>
          <a:lstStyle/>
          <a:p>
            <a:r>
              <a:rPr lang="en-GB" dirty="0"/>
              <a:t>Sexual health West Sussex</a:t>
            </a:r>
          </a:p>
        </p:txBody>
      </p:sp>
      <p:sp>
        <p:nvSpPr>
          <p:cNvPr id="3" name="Subtitle 2"/>
          <p:cNvSpPr>
            <a:spLocks noGrp="1"/>
          </p:cNvSpPr>
          <p:nvPr>
            <p:ph type="subTitle" idx="1"/>
          </p:nvPr>
        </p:nvSpPr>
        <p:spPr>
          <a:xfrm>
            <a:off x="2783632" y="3789040"/>
            <a:ext cx="6451500" cy="1752600"/>
          </a:xfrm>
        </p:spPr>
        <p:txBody>
          <a:bodyPr>
            <a:normAutofit fontScale="92500"/>
          </a:bodyPr>
          <a:lstStyle/>
          <a:p>
            <a:r>
              <a:rPr lang="en-GB" dirty="0"/>
              <a:t>STIs and how to test</a:t>
            </a:r>
          </a:p>
          <a:p>
            <a:endParaRPr lang="en-GB" dirty="0"/>
          </a:p>
          <a:p>
            <a:r>
              <a:rPr lang="en-GB" dirty="0"/>
              <a:t>Health promotion &amp; Digital services</a:t>
            </a:r>
          </a:p>
        </p:txBody>
      </p:sp>
      <p:pic>
        <p:nvPicPr>
          <p:cNvPr id="12" name="Audio 11">
            <a:hlinkClick r:id="" action="ppaction://media"/>
            <a:extLst>
              <a:ext uri="{FF2B5EF4-FFF2-40B4-BE49-F238E27FC236}">
                <a16:creationId xmlns:a16="http://schemas.microsoft.com/office/drawing/2014/main" id="{638C82D4-B4E7-48FE-9E29-B984732518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73976401"/>
      </p:ext>
    </p:extLst>
  </p:cSld>
  <p:clrMapOvr>
    <a:masterClrMapping/>
  </p:clrMapOvr>
  <mc:AlternateContent xmlns:mc="http://schemas.openxmlformats.org/markup-compatibility/2006" xmlns:p14="http://schemas.microsoft.com/office/powerpoint/2010/main">
    <mc:Choice Requires="p14">
      <p:transition spd="slow" p14:dur="2000" advTm="24130"/>
    </mc:Choice>
    <mc:Fallback xmlns="">
      <p:transition spd="slow" advTm="24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dirty="0"/>
              <a:t>Syphilis</a:t>
            </a:r>
          </a:p>
        </p:txBody>
      </p:sp>
      <p:sp>
        <p:nvSpPr>
          <p:cNvPr id="3" name="Subtitle 2"/>
          <p:cNvSpPr>
            <a:spLocks noGrp="1"/>
          </p:cNvSpPr>
          <p:nvPr>
            <p:ph idx="1"/>
          </p:nvPr>
        </p:nvSpPr>
        <p:spPr>
          <a:xfrm>
            <a:off x="1991544" y="1340768"/>
            <a:ext cx="8136904" cy="4752528"/>
          </a:xfrm>
        </p:spPr>
        <p:txBody>
          <a:bodyPr>
            <a:normAutofit lnSpcReduction="10000"/>
          </a:bodyPr>
          <a:lstStyle/>
          <a:p>
            <a:pPr marL="0" indent="0">
              <a:buNone/>
            </a:pPr>
            <a:r>
              <a:rPr lang="en-GB" sz="1900" b="1" dirty="0">
                <a:solidFill>
                  <a:srgbClr val="005EB8"/>
                </a:solidFill>
              </a:rPr>
              <a:t>How quickly can people test? </a:t>
            </a:r>
          </a:p>
          <a:p>
            <a:r>
              <a:rPr lang="en-GB" sz="1900" dirty="0"/>
              <a:t>Symptoms can appear 4-6 weeks following exposure </a:t>
            </a:r>
          </a:p>
          <a:p>
            <a:r>
              <a:rPr lang="en-GB" sz="1900" dirty="0"/>
              <a:t>It may take up to three months for tests to be conclusive</a:t>
            </a:r>
          </a:p>
          <a:p>
            <a:pPr marL="0" indent="0">
              <a:buNone/>
            </a:pPr>
            <a:endParaRPr lang="en-GB" sz="1900" b="1" dirty="0"/>
          </a:p>
          <a:p>
            <a:pPr marL="0" indent="0">
              <a:buNone/>
            </a:pPr>
            <a:r>
              <a:rPr lang="en-GB" sz="1900" b="1" dirty="0">
                <a:solidFill>
                  <a:srgbClr val="005EB8"/>
                </a:solidFill>
              </a:rPr>
              <a:t>How do people test?</a:t>
            </a:r>
          </a:p>
          <a:p>
            <a:r>
              <a:rPr lang="en-GB" sz="1900" dirty="0"/>
              <a:t>Via a blood test (self-taken finger prick or clinic-taken sample) </a:t>
            </a:r>
          </a:p>
          <a:p>
            <a:endParaRPr lang="en-GB" sz="1900" dirty="0"/>
          </a:p>
          <a:p>
            <a:pPr marL="0" indent="0">
              <a:buNone/>
            </a:pPr>
            <a:r>
              <a:rPr lang="en-GB" sz="1900" b="1" dirty="0">
                <a:solidFill>
                  <a:srgbClr val="005EB8"/>
                </a:solidFill>
              </a:rPr>
              <a:t>How is it treated?</a:t>
            </a:r>
          </a:p>
          <a:p>
            <a:pPr marL="285750" indent="-285750"/>
            <a:r>
              <a:rPr lang="en-GB" sz="1900" dirty="0"/>
              <a:t>  Antibiotic injections</a:t>
            </a:r>
          </a:p>
          <a:p>
            <a:endParaRPr lang="en-GB" sz="1900" b="1" dirty="0"/>
          </a:p>
          <a:p>
            <a:pPr marL="0" indent="0">
              <a:buNone/>
            </a:pPr>
            <a:r>
              <a:rPr lang="en-GB" sz="1900" b="1" dirty="0">
                <a:solidFill>
                  <a:srgbClr val="005EB8"/>
                </a:solidFill>
              </a:rPr>
              <a:t>What advice should you give ?</a:t>
            </a:r>
            <a:endParaRPr lang="en-GB" sz="1900" dirty="0"/>
          </a:p>
          <a:p>
            <a:pPr marL="285750" indent="-285750"/>
            <a:r>
              <a:rPr lang="en-GB" sz="1900" dirty="0"/>
              <a:t>Men who are having sex with men test every 3 months. </a:t>
            </a:r>
          </a:p>
          <a:p>
            <a:pPr marL="285750" indent="-285750"/>
            <a:r>
              <a:rPr lang="en-GB" sz="1900" dirty="0"/>
              <a:t>For everyone else testing should be done annually or following a partner change.</a:t>
            </a:r>
          </a:p>
          <a:p>
            <a:pPr marL="0" indent="0">
              <a:buNone/>
            </a:pPr>
            <a:endParaRPr lang="en-GB" sz="1800" dirty="0"/>
          </a:p>
        </p:txBody>
      </p:sp>
      <p:sp>
        <p:nvSpPr>
          <p:cNvPr id="8" name="Slide Number Placeholder 7">
            <a:extLst>
              <a:ext uri="{FF2B5EF4-FFF2-40B4-BE49-F238E27FC236}">
                <a16:creationId xmlns:a16="http://schemas.microsoft.com/office/drawing/2014/main" id="{C57384E1-5302-9A49-9DBB-E0C4B0CED63F}"/>
              </a:ext>
            </a:extLst>
          </p:cNvPr>
          <p:cNvSpPr>
            <a:spLocks noGrp="1"/>
          </p:cNvSpPr>
          <p:nvPr>
            <p:ph type="sldNum" sz="quarter" idx="12"/>
          </p:nvPr>
        </p:nvSpPr>
        <p:spPr/>
        <p:txBody>
          <a:bodyPr/>
          <a:lstStyle/>
          <a:p>
            <a:fld id="{3CBAF558-993E-F24D-8CA0-AE83BF0134CC}" type="slidenum">
              <a:rPr lang="en-GB">
                <a:latin typeface="Arial" panose="020B0604020202020204"/>
              </a:rPr>
              <a:pPr/>
              <a:t>10</a:t>
            </a:fld>
            <a:endParaRPr lang="en-GB" dirty="0">
              <a:latin typeface="Arial" panose="020B0604020202020204"/>
            </a:endParaRPr>
          </a:p>
        </p:txBody>
      </p:sp>
      <p:sp>
        <p:nvSpPr>
          <p:cNvPr id="6" name="Footer Placeholder 6">
            <a:extLst>
              <a:ext uri="{FF2B5EF4-FFF2-40B4-BE49-F238E27FC236}">
                <a16:creationId xmlns:a16="http://schemas.microsoft.com/office/drawing/2014/main" id="{179F6317-2050-0C4E-8868-C80E4EBAB414}"/>
              </a:ext>
            </a:extLst>
          </p:cNvPr>
          <p:cNvSpPr>
            <a:spLocks noGrp="1"/>
          </p:cNvSpPr>
          <p:nvPr>
            <p:ph type="ftr" sz="quarter" idx="11"/>
          </p:nvPr>
        </p:nvSpPr>
        <p:spPr>
          <a:xfrm>
            <a:off x="7462363" y="6502105"/>
            <a:ext cx="1810544" cy="365125"/>
          </a:xfrm>
        </p:spPr>
        <p:txBody>
          <a:bodyPr/>
          <a:lstStyle/>
          <a:p>
            <a:r>
              <a:rPr lang="en-GB" dirty="0"/>
              <a:t>Health promotion &amp; Digital service </a:t>
            </a:r>
          </a:p>
        </p:txBody>
      </p:sp>
      <p:pic>
        <p:nvPicPr>
          <p:cNvPr id="10" name="Audio 9">
            <a:hlinkClick r:id="" action="ppaction://media"/>
            <a:extLst>
              <a:ext uri="{FF2B5EF4-FFF2-40B4-BE49-F238E27FC236}">
                <a16:creationId xmlns:a16="http://schemas.microsoft.com/office/drawing/2014/main" id="{561DA951-D7AE-43C3-97CC-BC5850BE8C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00331149"/>
      </p:ext>
    </p:extLst>
  </p:cSld>
  <p:clrMapOvr>
    <a:masterClrMapping/>
  </p:clrMapOvr>
  <mc:AlternateContent xmlns:mc="http://schemas.openxmlformats.org/markup-compatibility/2006" xmlns:p14="http://schemas.microsoft.com/office/powerpoint/2010/main">
    <mc:Choice Requires="p14">
      <p:transition spd="slow" p14:dur="2000" advTm="45450"/>
    </mc:Choice>
    <mc:Fallback xmlns="">
      <p:transition spd="slow" advTm="45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dirty="0"/>
              <a:t>HIV</a:t>
            </a:r>
          </a:p>
        </p:txBody>
      </p:sp>
      <p:sp>
        <p:nvSpPr>
          <p:cNvPr id="3" name="Subtitle 2"/>
          <p:cNvSpPr>
            <a:spLocks noGrp="1"/>
          </p:cNvSpPr>
          <p:nvPr>
            <p:ph idx="1"/>
          </p:nvPr>
        </p:nvSpPr>
        <p:spPr>
          <a:xfrm>
            <a:off x="1991543" y="1340768"/>
            <a:ext cx="8736327" cy="4752528"/>
          </a:xfrm>
        </p:spPr>
        <p:txBody>
          <a:bodyPr>
            <a:normAutofit/>
          </a:bodyPr>
          <a:lstStyle/>
          <a:p>
            <a:pPr marL="0" indent="0">
              <a:buNone/>
            </a:pPr>
            <a:r>
              <a:rPr lang="en-GB" sz="1900" b="1" dirty="0">
                <a:solidFill>
                  <a:srgbClr val="005EB8"/>
                </a:solidFill>
              </a:rPr>
              <a:t>Why are we worried? </a:t>
            </a:r>
          </a:p>
          <a:p>
            <a:r>
              <a:rPr lang="en-GB" sz="1900" dirty="0"/>
              <a:t>HIV Remains a life threatening condition if left undiagnosed</a:t>
            </a:r>
          </a:p>
          <a:p>
            <a:pPr marL="0" indent="0">
              <a:buNone/>
            </a:pPr>
            <a:endParaRPr lang="en-GB" sz="1900" b="1" dirty="0"/>
          </a:p>
          <a:p>
            <a:pPr marL="0" indent="0">
              <a:buNone/>
            </a:pPr>
            <a:r>
              <a:rPr lang="en-GB" sz="1900" b="1" dirty="0">
                <a:solidFill>
                  <a:srgbClr val="005EB8"/>
                </a:solidFill>
              </a:rPr>
              <a:t>How is it passed on?</a:t>
            </a:r>
          </a:p>
          <a:p>
            <a:r>
              <a:rPr lang="en-GB" sz="2000" dirty="0"/>
              <a:t>Infection passed on by </a:t>
            </a:r>
            <a:r>
              <a:rPr lang="en-GB" sz="2000" dirty="0" err="1"/>
              <a:t>condomless</a:t>
            </a:r>
            <a:r>
              <a:rPr lang="en-GB" sz="2000" dirty="0"/>
              <a:t> sex, injecting drug use &amp; contaminated blood.  </a:t>
            </a:r>
          </a:p>
          <a:p>
            <a:endParaRPr lang="en-GB" sz="1900" dirty="0"/>
          </a:p>
          <a:p>
            <a:pPr marL="0" indent="0">
              <a:buNone/>
            </a:pPr>
            <a:r>
              <a:rPr lang="en-GB" sz="1900" b="1" dirty="0">
                <a:solidFill>
                  <a:srgbClr val="005EB8"/>
                </a:solidFill>
              </a:rPr>
              <a:t>What are the signs and symptoms?</a:t>
            </a:r>
          </a:p>
          <a:p>
            <a:pPr marL="285750" indent="-285750"/>
            <a:r>
              <a:rPr lang="en-GB" sz="1900" dirty="0"/>
              <a:t>Flu-like seroconversion illness shortly after infection (for some individuals)</a:t>
            </a:r>
          </a:p>
          <a:p>
            <a:pPr marL="285750" indent="-285750"/>
            <a:r>
              <a:rPr lang="en-GB" sz="1900" dirty="0"/>
              <a:t>Reduces an individual’s immunity/ability to respond to infections</a:t>
            </a:r>
          </a:p>
          <a:p>
            <a:pPr marL="285750" indent="-285750"/>
            <a:r>
              <a:rPr lang="en-GB" sz="1900" dirty="0"/>
              <a:t>If left undiagnosed: weight loss, skin conditions, ear-nose &amp; throat conditions, respiratory illnesses, opportunistic infections, cancers</a:t>
            </a:r>
          </a:p>
          <a:p>
            <a:pPr marL="285750" indent="-285750"/>
            <a:endParaRPr lang="en-GB" sz="1900" dirty="0"/>
          </a:p>
          <a:p>
            <a:pPr marL="0" indent="0">
              <a:buNone/>
            </a:pPr>
            <a:endParaRPr lang="en-GB" sz="1900" b="1" dirty="0"/>
          </a:p>
          <a:p>
            <a:pPr marL="0" indent="0">
              <a:buNone/>
            </a:pPr>
            <a:endParaRPr lang="en-GB" sz="1900" dirty="0"/>
          </a:p>
          <a:p>
            <a:pPr marL="0" indent="0">
              <a:buNone/>
            </a:pPr>
            <a:endParaRPr lang="en-GB" sz="1800" dirty="0"/>
          </a:p>
        </p:txBody>
      </p:sp>
      <p:sp>
        <p:nvSpPr>
          <p:cNvPr id="8" name="Slide Number Placeholder 7">
            <a:extLst>
              <a:ext uri="{FF2B5EF4-FFF2-40B4-BE49-F238E27FC236}">
                <a16:creationId xmlns:a16="http://schemas.microsoft.com/office/drawing/2014/main" id="{C57384E1-5302-9A49-9DBB-E0C4B0CED63F}"/>
              </a:ext>
            </a:extLst>
          </p:cNvPr>
          <p:cNvSpPr>
            <a:spLocks noGrp="1"/>
          </p:cNvSpPr>
          <p:nvPr>
            <p:ph type="sldNum" sz="quarter" idx="12"/>
          </p:nvPr>
        </p:nvSpPr>
        <p:spPr/>
        <p:txBody>
          <a:bodyPr/>
          <a:lstStyle/>
          <a:p>
            <a:fld id="{3CBAF558-993E-F24D-8CA0-AE83BF0134CC}" type="slidenum">
              <a:rPr lang="en-GB">
                <a:latin typeface="Arial" panose="020B0604020202020204"/>
              </a:rPr>
              <a:pPr/>
              <a:t>11</a:t>
            </a:fld>
            <a:endParaRPr lang="en-GB" dirty="0">
              <a:latin typeface="Arial" panose="020B0604020202020204"/>
            </a:endParaRPr>
          </a:p>
        </p:txBody>
      </p:sp>
      <p:sp>
        <p:nvSpPr>
          <p:cNvPr id="6" name="Footer Placeholder 6">
            <a:extLst>
              <a:ext uri="{FF2B5EF4-FFF2-40B4-BE49-F238E27FC236}">
                <a16:creationId xmlns:a16="http://schemas.microsoft.com/office/drawing/2014/main" id="{179F6317-2050-0C4E-8868-C80E4EBAB414}"/>
              </a:ext>
            </a:extLst>
          </p:cNvPr>
          <p:cNvSpPr>
            <a:spLocks noGrp="1"/>
          </p:cNvSpPr>
          <p:nvPr>
            <p:ph type="ftr" sz="quarter" idx="11"/>
          </p:nvPr>
        </p:nvSpPr>
        <p:spPr>
          <a:xfrm>
            <a:off x="7331748" y="6502105"/>
            <a:ext cx="1810544" cy="365125"/>
          </a:xfrm>
        </p:spPr>
        <p:txBody>
          <a:bodyPr/>
          <a:lstStyle/>
          <a:p>
            <a:r>
              <a:rPr lang="en-GB" dirty="0"/>
              <a:t>Health promotion &amp; Digital service </a:t>
            </a:r>
          </a:p>
        </p:txBody>
      </p:sp>
      <p:pic>
        <p:nvPicPr>
          <p:cNvPr id="10" name="Audio 9">
            <a:hlinkClick r:id="" action="ppaction://media"/>
            <a:extLst>
              <a:ext uri="{FF2B5EF4-FFF2-40B4-BE49-F238E27FC236}">
                <a16:creationId xmlns:a16="http://schemas.microsoft.com/office/drawing/2014/main" id="{02F7A76E-4AC3-469B-8EB4-2B63A14E92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50763936"/>
      </p:ext>
    </p:extLst>
  </p:cSld>
  <p:clrMapOvr>
    <a:masterClrMapping/>
  </p:clrMapOvr>
  <mc:AlternateContent xmlns:mc="http://schemas.openxmlformats.org/markup-compatibility/2006" xmlns:p14="http://schemas.microsoft.com/office/powerpoint/2010/main">
    <mc:Choice Requires="p14">
      <p:transition spd="slow" p14:dur="2000" advTm="77511"/>
    </mc:Choice>
    <mc:Fallback xmlns="">
      <p:transition spd="slow" advTm="77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dirty="0"/>
              <a:t>HIV</a:t>
            </a:r>
          </a:p>
        </p:txBody>
      </p:sp>
      <p:sp>
        <p:nvSpPr>
          <p:cNvPr id="3" name="Subtitle 2"/>
          <p:cNvSpPr>
            <a:spLocks noGrp="1"/>
          </p:cNvSpPr>
          <p:nvPr>
            <p:ph idx="1"/>
          </p:nvPr>
        </p:nvSpPr>
        <p:spPr>
          <a:xfrm>
            <a:off x="1991543" y="1340768"/>
            <a:ext cx="8850627" cy="4752528"/>
          </a:xfrm>
        </p:spPr>
        <p:txBody>
          <a:bodyPr>
            <a:normAutofit/>
          </a:bodyPr>
          <a:lstStyle/>
          <a:p>
            <a:pPr marL="0" indent="0">
              <a:buNone/>
            </a:pPr>
            <a:r>
              <a:rPr lang="en-GB" sz="1900" b="1" dirty="0">
                <a:solidFill>
                  <a:srgbClr val="005EB8"/>
                </a:solidFill>
              </a:rPr>
              <a:t>How quicky can people test? </a:t>
            </a:r>
          </a:p>
          <a:p>
            <a:r>
              <a:rPr lang="en-GB" sz="1900" dirty="0"/>
              <a:t>Testing can reliably detect HIV infection after 45 days (Window period)</a:t>
            </a:r>
          </a:p>
          <a:p>
            <a:pPr marL="0" indent="0">
              <a:buNone/>
            </a:pPr>
            <a:endParaRPr lang="en-GB" sz="1900" b="1" dirty="0"/>
          </a:p>
          <a:p>
            <a:pPr marL="0" indent="0">
              <a:buNone/>
            </a:pPr>
            <a:r>
              <a:rPr lang="en-GB" sz="1900" b="1" dirty="0">
                <a:solidFill>
                  <a:srgbClr val="005EB8"/>
                </a:solidFill>
              </a:rPr>
              <a:t>How do people test?</a:t>
            </a:r>
          </a:p>
          <a:p>
            <a:r>
              <a:rPr lang="en-GB" sz="2000" dirty="0"/>
              <a:t>Serology (laboratory) testing</a:t>
            </a:r>
          </a:p>
          <a:p>
            <a:pPr lvl="1"/>
            <a:r>
              <a:rPr lang="en-GB" sz="1600" dirty="0"/>
              <a:t>May be patient collected or clinician taken</a:t>
            </a:r>
          </a:p>
          <a:p>
            <a:r>
              <a:rPr lang="en-GB" sz="2000" dirty="0"/>
              <a:t>Point of Care Testing</a:t>
            </a:r>
          </a:p>
          <a:p>
            <a:pPr lvl="1"/>
            <a:r>
              <a:rPr lang="en-GB" sz="1600" dirty="0"/>
              <a:t>Self testing &amp; community/clinic testing</a:t>
            </a:r>
          </a:p>
          <a:p>
            <a:endParaRPr lang="en-GB" sz="1900" dirty="0"/>
          </a:p>
          <a:p>
            <a:pPr marL="0" indent="0">
              <a:buNone/>
            </a:pPr>
            <a:r>
              <a:rPr lang="en-GB" sz="1900" b="1" dirty="0">
                <a:solidFill>
                  <a:srgbClr val="005EB8"/>
                </a:solidFill>
              </a:rPr>
              <a:t>How is HIV treated?</a:t>
            </a:r>
          </a:p>
          <a:p>
            <a:r>
              <a:rPr lang="en-GB" sz="1900" dirty="0"/>
              <a:t>HIV medicines (ART</a:t>
            </a:r>
            <a:r>
              <a:rPr lang="en-GB" sz="1900"/>
              <a:t>) suppress </a:t>
            </a:r>
            <a:r>
              <a:rPr lang="en-GB" sz="1900" dirty="0"/>
              <a:t>HIV in the body, allowing people’s immunity to remain intact</a:t>
            </a:r>
          </a:p>
          <a:p>
            <a:r>
              <a:rPr lang="en-GB" sz="1900" dirty="0"/>
              <a:t>Early testing and ongoing treatment allow people living with HIV to enjoy long, healthy lives, comparable to people living without infection</a:t>
            </a:r>
          </a:p>
          <a:p>
            <a:pPr marL="0" indent="0">
              <a:buNone/>
            </a:pPr>
            <a:endParaRPr lang="en-GB" sz="1900" b="1" dirty="0">
              <a:solidFill>
                <a:srgbClr val="005EB8"/>
              </a:solidFill>
            </a:endParaRPr>
          </a:p>
          <a:p>
            <a:pPr marL="285750" indent="-285750"/>
            <a:endParaRPr lang="en-GB" sz="1900" dirty="0"/>
          </a:p>
          <a:p>
            <a:pPr marL="0" indent="0">
              <a:buNone/>
            </a:pPr>
            <a:endParaRPr lang="en-GB" sz="1900" b="1" dirty="0"/>
          </a:p>
          <a:p>
            <a:pPr marL="0" indent="0">
              <a:buNone/>
            </a:pPr>
            <a:endParaRPr lang="en-GB" sz="1900" dirty="0"/>
          </a:p>
          <a:p>
            <a:pPr marL="0" indent="0">
              <a:buNone/>
            </a:pPr>
            <a:endParaRPr lang="en-GB" sz="1800" dirty="0"/>
          </a:p>
        </p:txBody>
      </p:sp>
      <p:sp>
        <p:nvSpPr>
          <p:cNvPr id="8" name="Slide Number Placeholder 7">
            <a:extLst>
              <a:ext uri="{FF2B5EF4-FFF2-40B4-BE49-F238E27FC236}">
                <a16:creationId xmlns:a16="http://schemas.microsoft.com/office/drawing/2014/main" id="{C57384E1-5302-9A49-9DBB-E0C4B0CED63F}"/>
              </a:ext>
            </a:extLst>
          </p:cNvPr>
          <p:cNvSpPr>
            <a:spLocks noGrp="1"/>
          </p:cNvSpPr>
          <p:nvPr>
            <p:ph type="sldNum" sz="quarter" idx="12"/>
          </p:nvPr>
        </p:nvSpPr>
        <p:spPr/>
        <p:txBody>
          <a:bodyPr/>
          <a:lstStyle/>
          <a:p>
            <a:fld id="{3CBAF558-993E-F24D-8CA0-AE83BF0134CC}" type="slidenum">
              <a:rPr lang="en-GB">
                <a:latin typeface="Arial" panose="020B0604020202020204"/>
              </a:rPr>
              <a:pPr/>
              <a:t>12</a:t>
            </a:fld>
            <a:endParaRPr lang="en-GB" dirty="0">
              <a:latin typeface="Arial" panose="020B0604020202020204"/>
            </a:endParaRPr>
          </a:p>
        </p:txBody>
      </p:sp>
      <p:sp>
        <p:nvSpPr>
          <p:cNvPr id="6" name="Footer Placeholder 6">
            <a:extLst>
              <a:ext uri="{FF2B5EF4-FFF2-40B4-BE49-F238E27FC236}">
                <a16:creationId xmlns:a16="http://schemas.microsoft.com/office/drawing/2014/main" id="{179F6317-2050-0C4E-8868-C80E4EBAB414}"/>
              </a:ext>
            </a:extLst>
          </p:cNvPr>
          <p:cNvSpPr>
            <a:spLocks noGrp="1"/>
          </p:cNvSpPr>
          <p:nvPr>
            <p:ph type="ftr" sz="quarter" idx="11"/>
          </p:nvPr>
        </p:nvSpPr>
        <p:spPr>
          <a:xfrm>
            <a:off x="7331748" y="6502105"/>
            <a:ext cx="1810544" cy="365125"/>
          </a:xfrm>
        </p:spPr>
        <p:txBody>
          <a:bodyPr/>
          <a:lstStyle/>
          <a:p>
            <a:r>
              <a:rPr lang="en-GB" dirty="0"/>
              <a:t>Health promotion &amp; Digital service </a:t>
            </a:r>
          </a:p>
        </p:txBody>
      </p:sp>
      <p:pic>
        <p:nvPicPr>
          <p:cNvPr id="7" name="Audio 6">
            <a:hlinkClick r:id="" action="ppaction://media"/>
            <a:extLst>
              <a:ext uri="{FF2B5EF4-FFF2-40B4-BE49-F238E27FC236}">
                <a16:creationId xmlns:a16="http://schemas.microsoft.com/office/drawing/2014/main" id="{E35D40B5-2073-47DC-AB82-154060EEE4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47636021"/>
      </p:ext>
    </p:extLst>
  </p:cSld>
  <p:clrMapOvr>
    <a:masterClrMapping/>
  </p:clrMapOvr>
  <mc:AlternateContent xmlns:mc="http://schemas.openxmlformats.org/markup-compatibility/2006" xmlns:p14="http://schemas.microsoft.com/office/powerpoint/2010/main">
    <mc:Choice Requires="p14">
      <p:transition spd="slow" p14:dur="2000" advTm="88536"/>
    </mc:Choice>
    <mc:Fallback xmlns="">
      <p:transition spd="slow" advTm="88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dirty="0"/>
              <a:t>HIV</a:t>
            </a:r>
          </a:p>
        </p:txBody>
      </p:sp>
      <p:sp>
        <p:nvSpPr>
          <p:cNvPr id="3" name="Subtitle 2"/>
          <p:cNvSpPr>
            <a:spLocks noGrp="1"/>
          </p:cNvSpPr>
          <p:nvPr>
            <p:ph idx="1"/>
          </p:nvPr>
        </p:nvSpPr>
        <p:spPr>
          <a:xfrm>
            <a:off x="580758" y="1340768"/>
            <a:ext cx="8850627" cy="4752528"/>
          </a:xfrm>
        </p:spPr>
        <p:txBody>
          <a:bodyPr>
            <a:normAutofit fontScale="92500" lnSpcReduction="20000"/>
          </a:bodyPr>
          <a:lstStyle/>
          <a:p>
            <a:pPr marL="0" indent="0">
              <a:buNone/>
            </a:pPr>
            <a:r>
              <a:rPr lang="en-GB" sz="1900" b="1" dirty="0">
                <a:solidFill>
                  <a:srgbClr val="005EB8"/>
                </a:solidFill>
              </a:rPr>
              <a:t>What advice should you give? </a:t>
            </a:r>
            <a:endParaRPr lang="en-GB" sz="1900" dirty="0"/>
          </a:p>
          <a:p>
            <a:endParaRPr lang="en-GB" sz="1900" dirty="0"/>
          </a:p>
          <a:p>
            <a:r>
              <a:rPr lang="en-GB" sz="1900" dirty="0"/>
              <a:t>Early testing allows those diagnosed with HIV to access timely treatment</a:t>
            </a:r>
          </a:p>
          <a:p>
            <a:endParaRPr lang="en-GB" sz="1900" dirty="0"/>
          </a:p>
          <a:p>
            <a:pPr marL="285750" indent="-285750"/>
            <a:r>
              <a:rPr lang="en-GB" sz="2000" dirty="0"/>
              <a:t>Someone diagnosed with HIV on effective treatment can go on to live a healthy life. Including pregnancy and breastfeeding without transmission</a:t>
            </a:r>
          </a:p>
          <a:p>
            <a:pPr marL="285750" indent="-285750"/>
            <a:endParaRPr lang="en-GB" sz="2000" dirty="0"/>
          </a:p>
          <a:p>
            <a:pPr marL="285750" indent="-285750"/>
            <a:r>
              <a:rPr lang="en-GB" sz="2000" dirty="0"/>
              <a:t>Effective HIV treatment means infection cannot be passed on  (U=U)</a:t>
            </a:r>
          </a:p>
          <a:p>
            <a:pPr marL="285750" indent="-285750"/>
            <a:endParaRPr lang="en-GB" sz="2000" dirty="0"/>
          </a:p>
          <a:p>
            <a:pPr marL="285750" indent="-285750"/>
            <a:r>
              <a:rPr lang="en-GB" sz="2000" dirty="0"/>
              <a:t>Preventative treatments (</a:t>
            </a:r>
            <a:r>
              <a:rPr lang="en-GB" sz="2000" dirty="0" err="1"/>
              <a:t>PrEP</a:t>
            </a:r>
            <a:r>
              <a:rPr lang="en-GB" sz="2000" dirty="0"/>
              <a:t> &amp; PEP) are available for free at sexual health clinics to those at risk.</a:t>
            </a:r>
          </a:p>
          <a:p>
            <a:pPr marL="285750" indent="-285750"/>
            <a:endParaRPr lang="en-GB" sz="2000" dirty="0"/>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Men who are having sex with men test every 3 months. </a:t>
            </a:r>
          </a:p>
          <a:p>
            <a:pPr marL="0" marR="0" lvl="0" indent="0" algn="l" defTabSz="914400" rtl="0" eaLnBrk="1" fontAlgn="auto" latinLnBrk="0" hangingPunct="1">
              <a:lnSpc>
                <a:spcPct val="100000"/>
              </a:lnSpc>
              <a:spcBef>
                <a:spcPct val="20000"/>
              </a:spcBef>
              <a:spcAft>
                <a:spcPts val="0"/>
              </a:spcAft>
              <a:buClrTx/>
              <a:buSzTx/>
              <a:buNone/>
              <a:tabLst/>
              <a:defRPr/>
            </a:pPr>
            <a:endPar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everyone else testing should be done annually or </a:t>
            </a:r>
            <a:r>
              <a:rPr lang="en-GB" sz="2000" dirty="0">
                <a:solidFill>
                  <a:prstClr val="black"/>
                </a:solidFill>
              </a:rPr>
              <a:t>before sex with a new p</a:t>
            </a:r>
            <a:r>
              <a:rPr kumimoji="0" lang="en-GB"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artner</a:t>
            </a:r>
            <a:endParaRPr lang="en-GB" sz="2000" dirty="0"/>
          </a:p>
          <a:p>
            <a:pPr marL="285750" indent="-285750"/>
            <a:endParaRPr lang="en-GB" sz="2000" dirty="0"/>
          </a:p>
          <a:p>
            <a:pPr marL="285750" indent="-285750"/>
            <a:endParaRPr lang="en-GB" sz="2000" dirty="0"/>
          </a:p>
          <a:p>
            <a:pPr marL="0" indent="0">
              <a:buNone/>
            </a:pPr>
            <a:endParaRPr lang="en-GB" sz="2000" dirty="0"/>
          </a:p>
          <a:p>
            <a:endParaRPr lang="en-GB" sz="2000" dirty="0"/>
          </a:p>
          <a:p>
            <a:endParaRPr lang="en-GB" sz="1900" dirty="0"/>
          </a:p>
          <a:p>
            <a:endParaRPr lang="en-GB" sz="1900" dirty="0"/>
          </a:p>
          <a:p>
            <a:endParaRPr lang="en-GB" sz="1900" dirty="0"/>
          </a:p>
          <a:p>
            <a:pPr marL="0" indent="0">
              <a:buNone/>
            </a:pPr>
            <a:endParaRPr lang="en-GB" sz="1900" b="1" dirty="0"/>
          </a:p>
          <a:p>
            <a:pPr marL="0" indent="0">
              <a:buNone/>
            </a:pPr>
            <a:endParaRPr lang="en-GB" sz="1900" b="1" dirty="0">
              <a:solidFill>
                <a:srgbClr val="005EB8"/>
              </a:solidFill>
            </a:endParaRPr>
          </a:p>
          <a:p>
            <a:pPr marL="285750" indent="-285750"/>
            <a:endParaRPr lang="en-GB" sz="1900" dirty="0"/>
          </a:p>
          <a:p>
            <a:pPr marL="0" indent="0">
              <a:buNone/>
            </a:pPr>
            <a:endParaRPr lang="en-GB" sz="1900" b="1" dirty="0"/>
          </a:p>
          <a:p>
            <a:pPr marL="0" indent="0">
              <a:buNone/>
            </a:pPr>
            <a:endParaRPr lang="en-GB" sz="1900" dirty="0"/>
          </a:p>
          <a:p>
            <a:pPr marL="0" indent="0">
              <a:buNone/>
            </a:pPr>
            <a:endParaRPr lang="en-GB" sz="1800" dirty="0"/>
          </a:p>
        </p:txBody>
      </p:sp>
      <p:sp>
        <p:nvSpPr>
          <p:cNvPr id="8" name="Slide Number Placeholder 7">
            <a:extLst>
              <a:ext uri="{FF2B5EF4-FFF2-40B4-BE49-F238E27FC236}">
                <a16:creationId xmlns:a16="http://schemas.microsoft.com/office/drawing/2014/main" id="{C57384E1-5302-9A49-9DBB-E0C4B0CED63F}"/>
              </a:ext>
            </a:extLst>
          </p:cNvPr>
          <p:cNvSpPr>
            <a:spLocks noGrp="1"/>
          </p:cNvSpPr>
          <p:nvPr>
            <p:ph type="sldNum" sz="quarter" idx="12"/>
          </p:nvPr>
        </p:nvSpPr>
        <p:spPr/>
        <p:txBody>
          <a:bodyPr/>
          <a:lstStyle/>
          <a:p>
            <a:fld id="{3CBAF558-993E-F24D-8CA0-AE83BF0134CC}" type="slidenum">
              <a:rPr lang="en-GB">
                <a:latin typeface="Arial" panose="020B0604020202020204"/>
              </a:rPr>
              <a:pPr/>
              <a:t>13</a:t>
            </a:fld>
            <a:endParaRPr lang="en-GB" dirty="0">
              <a:latin typeface="Arial" panose="020B0604020202020204"/>
            </a:endParaRPr>
          </a:p>
        </p:txBody>
      </p:sp>
      <p:sp>
        <p:nvSpPr>
          <p:cNvPr id="6" name="Footer Placeholder 6">
            <a:extLst>
              <a:ext uri="{FF2B5EF4-FFF2-40B4-BE49-F238E27FC236}">
                <a16:creationId xmlns:a16="http://schemas.microsoft.com/office/drawing/2014/main" id="{179F6317-2050-0C4E-8868-C80E4EBAB414}"/>
              </a:ext>
            </a:extLst>
          </p:cNvPr>
          <p:cNvSpPr>
            <a:spLocks noGrp="1"/>
          </p:cNvSpPr>
          <p:nvPr>
            <p:ph type="ftr" sz="quarter" idx="11"/>
          </p:nvPr>
        </p:nvSpPr>
        <p:spPr>
          <a:xfrm>
            <a:off x="7331748" y="6502105"/>
            <a:ext cx="1810544" cy="365125"/>
          </a:xfrm>
        </p:spPr>
        <p:txBody>
          <a:bodyPr/>
          <a:lstStyle/>
          <a:p>
            <a:r>
              <a:rPr lang="en-GB" dirty="0"/>
              <a:t>Health promotion &amp; Digital service </a:t>
            </a:r>
          </a:p>
        </p:txBody>
      </p:sp>
      <p:pic>
        <p:nvPicPr>
          <p:cNvPr id="7" name="Picture 2">
            <a:extLst>
              <a:ext uri="{FF2B5EF4-FFF2-40B4-BE49-F238E27FC236}">
                <a16:creationId xmlns:a16="http://schemas.microsoft.com/office/drawing/2014/main" id="{657C040F-1CE2-4A5B-82AE-AB51CCE43EE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120" b="15958"/>
          <a:stretch/>
        </p:blipFill>
        <p:spPr bwMode="auto">
          <a:xfrm>
            <a:off x="9518473" y="5432132"/>
            <a:ext cx="2246811" cy="785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a:extLst>
              <a:ext uri="{FF2B5EF4-FFF2-40B4-BE49-F238E27FC236}">
                <a16:creationId xmlns:a16="http://schemas.microsoft.com/office/drawing/2014/main" id="{2B41DE5A-29B3-4355-BA3A-EFC81FC6C3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51373502"/>
      </p:ext>
    </p:extLst>
  </p:cSld>
  <p:clrMapOvr>
    <a:masterClrMapping/>
  </p:clrMapOvr>
  <mc:AlternateContent xmlns:mc="http://schemas.openxmlformats.org/markup-compatibility/2006" xmlns:p14="http://schemas.microsoft.com/office/powerpoint/2010/main">
    <mc:Choice Requires="p14">
      <p:transition spd="slow" p14:dur="2000" advTm="54328"/>
    </mc:Choice>
    <mc:Fallback xmlns="">
      <p:transition spd="slow" advTm="54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dirty="0"/>
              <a:t>Sexual Health website</a:t>
            </a:r>
          </a:p>
        </p:txBody>
      </p:sp>
      <p:sp>
        <p:nvSpPr>
          <p:cNvPr id="3" name="Subtitle 2"/>
          <p:cNvSpPr>
            <a:spLocks noGrp="1"/>
          </p:cNvSpPr>
          <p:nvPr>
            <p:ph idx="1"/>
          </p:nvPr>
        </p:nvSpPr>
        <p:spPr>
          <a:xfrm>
            <a:off x="609599" y="1340769"/>
            <a:ext cx="11460429" cy="4525963"/>
          </a:xfrm>
        </p:spPr>
        <p:txBody>
          <a:bodyPr>
            <a:normAutofit/>
          </a:bodyPr>
          <a:lstStyle/>
          <a:p>
            <a:pPr marL="0" indent="0">
              <a:buNone/>
            </a:pPr>
            <a:r>
              <a:rPr lang="en-GB" altLang="en-US" sz="2400" b="1" dirty="0">
                <a:solidFill>
                  <a:srgbClr val="005EB8"/>
                </a:solidFill>
              </a:rPr>
              <a:t>www.sexualhealthwestsussex.nhs.uk/order-a-free-online-sti-self-test-kit-here/</a:t>
            </a:r>
          </a:p>
          <a:p>
            <a:pPr marL="0" indent="0">
              <a:buNone/>
            </a:pPr>
            <a:endParaRPr lang="en-GB" sz="2400" b="1" dirty="0">
              <a:solidFill>
                <a:srgbClr val="005EB8"/>
              </a:solidFill>
            </a:endParaRPr>
          </a:p>
        </p:txBody>
      </p:sp>
      <p:sp>
        <p:nvSpPr>
          <p:cNvPr id="8" name="Slide Number Placeholder 7">
            <a:extLst>
              <a:ext uri="{FF2B5EF4-FFF2-40B4-BE49-F238E27FC236}">
                <a16:creationId xmlns:a16="http://schemas.microsoft.com/office/drawing/2014/main" id="{C57384E1-5302-9A49-9DBB-E0C4B0CED63F}"/>
              </a:ext>
            </a:extLst>
          </p:cNvPr>
          <p:cNvSpPr>
            <a:spLocks noGrp="1"/>
          </p:cNvSpPr>
          <p:nvPr>
            <p:ph type="sldNum" sz="quarter" idx="12"/>
          </p:nvPr>
        </p:nvSpPr>
        <p:spPr/>
        <p:txBody>
          <a:bodyPr/>
          <a:lstStyle/>
          <a:p>
            <a:fld id="{3CBAF558-993E-F24D-8CA0-AE83BF0134CC}" type="slidenum">
              <a:rPr lang="en-GB">
                <a:latin typeface="Arial" panose="020B0604020202020204"/>
              </a:rPr>
              <a:pPr/>
              <a:t>14</a:t>
            </a:fld>
            <a:endParaRPr lang="en-GB" dirty="0">
              <a:latin typeface="Arial" panose="020B0604020202020204"/>
            </a:endParaRPr>
          </a:p>
        </p:txBody>
      </p:sp>
      <p:sp>
        <p:nvSpPr>
          <p:cNvPr id="9" name="Footer Placeholder 6">
            <a:extLst>
              <a:ext uri="{FF2B5EF4-FFF2-40B4-BE49-F238E27FC236}">
                <a16:creationId xmlns:a16="http://schemas.microsoft.com/office/drawing/2014/main" id="{179F6317-2050-0C4E-8868-C80E4EBAB414}"/>
              </a:ext>
            </a:extLst>
          </p:cNvPr>
          <p:cNvSpPr>
            <a:spLocks noGrp="1"/>
          </p:cNvSpPr>
          <p:nvPr>
            <p:ph type="ftr" sz="quarter" idx="11"/>
          </p:nvPr>
        </p:nvSpPr>
        <p:spPr>
          <a:xfrm>
            <a:off x="7436245" y="6502105"/>
            <a:ext cx="1810544" cy="365125"/>
          </a:xfrm>
        </p:spPr>
        <p:txBody>
          <a:bodyPr/>
          <a:lstStyle/>
          <a:p>
            <a:r>
              <a:rPr lang="en-GB" dirty="0"/>
              <a:t>Health promotion &amp; Digital service </a:t>
            </a:r>
          </a:p>
        </p:txBody>
      </p:sp>
      <p:pic>
        <p:nvPicPr>
          <p:cNvPr id="7" name="Picture 6">
            <a:extLst>
              <a:ext uri="{FF2B5EF4-FFF2-40B4-BE49-F238E27FC236}">
                <a16:creationId xmlns:a16="http://schemas.microsoft.com/office/drawing/2014/main" id="{51590898-0FB8-44D2-92B2-9A182B0C3F88}"/>
              </a:ext>
            </a:extLst>
          </p:cNvPr>
          <p:cNvPicPr>
            <a:picLocks noChangeAspect="1"/>
          </p:cNvPicPr>
          <p:nvPr/>
        </p:nvPicPr>
        <p:blipFill>
          <a:blip r:embed="rId5"/>
          <a:stretch>
            <a:fillRect/>
          </a:stretch>
        </p:blipFill>
        <p:spPr>
          <a:xfrm>
            <a:off x="2700592" y="2043139"/>
            <a:ext cx="5914964" cy="4026889"/>
          </a:xfrm>
          <a:prstGeom prst="rect">
            <a:avLst/>
          </a:prstGeom>
        </p:spPr>
      </p:pic>
      <p:pic>
        <p:nvPicPr>
          <p:cNvPr id="11" name="Picture 10">
            <a:extLst>
              <a:ext uri="{FF2B5EF4-FFF2-40B4-BE49-F238E27FC236}">
                <a16:creationId xmlns:a16="http://schemas.microsoft.com/office/drawing/2014/main" id="{97C4AA79-43E9-43FA-83A3-C4D1AEB269E2}"/>
              </a:ext>
            </a:extLst>
          </p:cNvPr>
          <p:cNvPicPr>
            <a:picLocks noChangeAspect="1"/>
          </p:cNvPicPr>
          <p:nvPr/>
        </p:nvPicPr>
        <p:blipFill>
          <a:blip r:embed="rId6"/>
          <a:stretch>
            <a:fillRect/>
          </a:stretch>
        </p:blipFill>
        <p:spPr>
          <a:xfrm>
            <a:off x="359572" y="2082653"/>
            <a:ext cx="3971087" cy="2731435"/>
          </a:xfrm>
          <a:prstGeom prst="rect">
            <a:avLst/>
          </a:prstGeom>
        </p:spPr>
      </p:pic>
      <p:pic>
        <p:nvPicPr>
          <p:cNvPr id="6" name="Audio 5">
            <a:hlinkClick r:id="" action="ppaction://media"/>
            <a:extLst>
              <a:ext uri="{FF2B5EF4-FFF2-40B4-BE49-F238E27FC236}">
                <a16:creationId xmlns:a16="http://schemas.microsoft.com/office/drawing/2014/main" id="{78E67D00-67C1-4C4D-B8FA-9A39CE120CD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1603416"/>
      </p:ext>
    </p:extLst>
  </p:cSld>
  <p:clrMapOvr>
    <a:masterClrMapping/>
  </p:clrMapOvr>
  <mc:AlternateContent xmlns:mc="http://schemas.openxmlformats.org/markup-compatibility/2006" xmlns:p14="http://schemas.microsoft.com/office/powerpoint/2010/main">
    <mc:Choice Requires="p14">
      <p:transition spd="slow" p14:dur="2000" advTm="26644"/>
    </mc:Choice>
    <mc:Fallback xmlns="">
      <p:transition spd="slow" advTm="26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dirty="0"/>
              <a:t>Online testing</a:t>
            </a:r>
          </a:p>
        </p:txBody>
      </p:sp>
      <p:sp>
        <p:nvSpPr>
          <p:cNvPr id="3" name="Subtitle 2"/>
          <p:cNvSpPr>
            <a:spLocks noGrp="1"/>
          </p:cNvSpPr>
          <p:nvPr>
            <p:ph idx="1"/>
          </p:nvPr>
        </p:nvSpPr>
        <p:spPr>
          <a:xfrm>
            <a:off x="1991544" y="1340769"/>
            <a:ext cx="7992888" cy="4525963"/>
          </a:xfrm>
        </p:spPr>
        <p:txBody>
          <a:bodyPr>
            <a:normAutofit/>
          </a:bodyPr>
          <a:lstStyle/>
          <a:p>
            <a:pPr marL="0" indent="0">
              <a:buNone/>
            </a:pPr>
            <a:r>
              <a:rPr lang="en-GB" sz="2400" b="1" dirty="0">
                <a:solidFill>
                  <a:srgbClr val="005EB8"/>
                </a:solidFill>
              </a:rPr>
              <a:t>What is online testing?</a:t>
            </a:r>
          </a:p>
          <a:p>
            <a:pPr marL="0" indent="0">
              <a:buNone/>
            </a:pPr>
            <a:endParaRPr lang="en-GB" sz="1900" b="1" dirty="0"/>
          </a:p>
          <a:p>
            <a:pPr marL="285750" indent="-285750"/>
            <a:r>
              <a:rPr lang="en-GB" sz="1800" dirty="0">
                <a:latin typeface="+mn-lt"/>
              </a:rPr>
              <a:t>STI &amp; HIV kits available to order: </a:t>
            </a:r>
            <a:r>
              <a:rPr lang="en-GB" sz="1800" dirty="0">
                <a:latin typeface="+mn-lt"/>
                <a:hlinkClick r:id="rId5"/>
              </a:rPr>
              <a:t>www.sexualheallthwestsussex.nhs.uk</a:t>
            </a:r>
            <a:endParaRPr lang="en-GB" sz="1800" dirty="0">
              <a:latin typeface="+mn-lt"/>
            </a:endParaRPr>
          </a:p>
          <a:p>
            <a:pPr marL="285750" indent="-285750"/>
            <a:endParaRPr lang="en-GB" sz="1800" dirty="0">
              <a:latin typeface="+mn-lt"/>
            </a:endParaRPr>
          </a:p>
          <a:p>
            <a:pPr marL="285750" indent="-285750"/>
            <a:r>
              <a:rPr lang="en-GB" sz="1800" dirty="0"/>
              <a:t>Available for everyone aged 13 and above </a:t>
            </a:r>
            <a:endParaRPr lang="en-GB" sz="1800" dirty="0">
              <a:latin typeface="+mn-lt"/>
            </a:endParaRPr>
          </a:p>
          <a:p>
            <a:pPr marL="285750" indent="-285750"/>
            <a:endParaRPr lang="en-GB" sz="1800" dirty="0">
              <a:latin typeface="+mn-lt"/>
            </a:endParaRPr>
          </a:p>
          <a:p>
            <a:pPr marL="285750" indent="-285750"/>
            <a:r>
              <a:rPr lang="en-GB" sz="1800" dirty="0">
                <a:latin typeface="+mn-lt"/>
              </a:rPr>
              <a:t>Convenient, confidential and accurate</a:t>
            </a:r>
          </a:p>
          <a:p>
            <a:pPr marL="285750" indent="-285750"/>
            <a:endParaRPr lang="en-GB" sz="1800" dirty="0">
              <a:latin typeface="+mn-lt"/>
            </a:endParaRPr>
          </a:p>
          <a:p>
            <a:pPr marL="285750" indent="-285750"/>
            <a:r>
              <a:rPr lang="en-GB" sz="1800" dirty="0">
                <a:latin typeface="+mn-lt"/>
              </a:rPr>
              <a:t>Can be posted to West Sussex address or collected from clinics </a:t>
            </a:r>
          </a:p>
          <a:p>
            <a:pPr marL="285750" indent="-285750"/>
            <a:endParaRPr lang="en-GB" sz="1800" dirty="0">
              <a:latin typeface="+mn-lt"/>
            </a:endParaRPr>
          </a:p>
          <a:p>
            <a:pPr marL="285750" indent="-285750"/>
            <a:r>
              <a:rPr lang="en-GB" sz="1800" dirty="0">
                <a:latin typeface="+mn-lt"/>
              </a:rPr>
              <a:t>Self-taken tests (urine, swabs and finger-prick blood)</a:t>
            </a:r>
          </a:p>
          <a:p>
            <a:pPr marL="0" indent="0">
              <a:buNone/>
            </a:pPr>
            <a:endParaRPr lang="en-GB" sz="1800" dirty="0">
              <a:latin typeface="+mn-lt"/>
            </a:endParaRPr>
          </a:p>
        </p:txBody>
      </p:sp>
      <p:sp>
        <p:nvSpPr>
          <p:cNvPr id="8" name="Slide Number Placeholder 7">
            <a:extLst>
              <a:ext uri="{FF2B5EF4-FFF2-40B4-BE49-F238E27FC236}">
                <a16:creationId xmlns:a16="http://schemas.microsoft.com/office/drawing/2014/main" id="{C57384E1-5302-9A49-9DBB-E0C4B0CED63F}"/>
              </a:ext>
            </a:extLst>
          </p:cNvPr>
          <p:cNvSpPr>
            <a:spLocks noGrp="1"/>
          </p:cNvSpPr>
          <p:nvPr>
            <p:ph type="sldNum" sz="quarter" idx="12"/>
          </p:nvPr>
        </p:nvSpPr>
        <p:spPr/>
        <p:txBody>
          <a:bodyPr/>
          <a:lstStyle/>
          <a:p>
            <a:fld id="{3CBAF558-993E-F24D-8CA0-AE83BF0134CC}" type="slidenum">
              <a:rPr lang="en-GB">
                <a:latin typeface="Arial" panose="020B0604020202020204"/>
              </a:rPr>
              <a:pPr/>
              <a:t>15</a:t>
            </a:fld>
            <a:endParaRPr lang="en-GB" dirty="0">
              <a:latin typeface="Arial" panose="020B0604020202020204"/>
            </a:endParaRPr>
          </a:p>
        </p:txBody>
      </p:sp>
      <p:sp>
        <p:nvSpPr>
          <p:cNvPr id="6" name="Footer Placeholder 6">
            <a:extLst>
              <a:ext uri="{FF2B5EF4-FFF2-40B4-BE49-F238E27FC236}">
                <a16:creationId xmlns:a16="http://schemas.microsoft.com/office/drawing/2014/main" id="{179F6317-2050-0C4E-8868-C80E4EBAB414}"/>
              </a:ext>
            </a:extLst>
          </p:cNvPr>
          <p:cNvSpPr>
            <a:spLocks noGrp="1"/>
          </p:cNvSpPr>
          <p:nvPr>
            <p:ph type="ftr" sz="quarter" idx="11"/>
          </p:nvPr>
        </p:nvSpPr>
        <p:spPr>
          <a:xfrm>
            <a:off x="7443478" y="6502105"/>
            <a:ext cx="1810544" cy="365125"/>
          </a:xfrm>
        </p:spPr>
        <p:txBody>
          <a:bodyPr/>
          <a:lstStyle/>
          <a:p>
            <a:r>
              <a:rPr lang="en-GB" dirty="0"/>
              <a:t>Health promotion &amp; Digital service </a:t>
            </a:r>
          </a:p>
        </p:txBody>
      </p:sp>
      <p:pic>
        <p:nvPicPr>
          <p:cNvPr id="4" name="Picture 3">
            <a:extLst>
              <a:ext uri="{FF2B5EF4-FFF2-40B4-BE49-F238E27FC236}">
                <a16:creationId xmlns:a16="http://schemas.microsoft.com/office/drawing/2014/main" id="{AB154808-739B-4B0F-8CB2-147F4269331B}"/>
              </a:ext>
            </a:extLst>
          </p:cNvPr>
          <p:cNvPicPr>
            <a:picLocks noChangeAspect="1"/>
          </p:cNvPicPr>
          <p:nvPr/>
        </p:nvPicPr>
        <p:blipFill>
          <a:blip r:embed="rId6"/>
          <a:stretch>
            <a:fillRect/>
          </a:stretch>
        </p:blipFill>
        <p:spPr>
          <a:xfrm>
            <a:off x="9297054" y="4442863"/>
            <a:ext cx="2252909" cy="1549620"/>
          </a:xfrm>
          <a:prstGeom prst="rect">
            <a:avLst/>
          </a:prstGeom>
        </p:spPr>
      </p:pic>
      <p:pic>
        <p:nvPicPr>
          <p:cNvPr id="9" name="Audio 8">
            <a:hlinkClick r:id="" action="ppaction://media"/>
            <a:extLst>
              <a:ext uri="{FF2B5EF4-FFF2-40B4-BE49-F238E27FC236}">
                <a16:creationId xmlns:a16="http://schemas.microsoft.com/office/drawing/2014/main" id="{C8902560-3343-49EF-AAEE-B65B7DCA74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60800727"/>
      </p:ext>
    </p:extLst>
  </p:cSld>
  <p:clrMapOvr>
    <a:masterClrMapping/>
  </p:clrMapOvr>
  <mc:AlternateContent xmlns:mc="http://schemas.openxmlformats.org/markup-compatibility/2006" xmlns:p14="http://schemas.microsoft.com/office/powerpoint/2010/main">
    <mc:Choice Requires="p14">
      <p:transition spd="slow" p14:dur="2000" advTm="37500"/>
    </mc:Choice>
    <mc:Fallback xmlns="">
      <p:transition spd="slow" advTm="3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preview">
            <a:extLst>
              <a:ext uri="{FF2B5EF4-FFF2-40B4-BE49-F238E27FC236}">
                <a16:creationId xmlns:a16="http://schemas.microsoft.com/office/drawing/2014/main" id="{6B4FB9AB-98E2-4A6D-9825-373C961863F7}"/>
              </a:ext>
            </a:extLst>
          </p:cNvPr>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3990037" y="1807132"/>
            <a:ext cx="3992040" cy="45259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333859" y="251051"/>
            <a:ext cx="8229600" cy="1143000"/>
          </a:xfrm>
        </p:spPr>
        <p:txBody>
          <a:bodyPr>
            <a:noAutofit/>
          </a:bodyPr>
          <a:lstStyle/>
          <a:p>
            <a:pPr algn="l"/>
            <a:r>
              <a:rPr lang="en-GB" dirty="0"/>
              <a:t>What is in a self-test kit?</a:t>
            </a:r>
            <a:br>
              <a:rPr lang="en-GB" dirty="0"/>
            </a:br>
            <a:endParaRPr lang="en-GB" sz="1800" dirty="0">
              <a:solidFill>
                <a:srgbClr val="0070C0"/>
              </a:solidFill>
            </a:endParaRPr>
          </a:p>
        </p:txBody>
      </p:sp>
      <p:sp>
        <p:nvSpPr>
          <p:cNvPr id="8" name="Slide Number Placeholder 7">
            <a:extLst>
              <a:ext uri="{FF2B5EF4-FFF2-40B4-BE49-F238E27FC236}">
                <a16:creationId xmlns:a16="http://schemas.microsoft.com/office/drawing/2014/main" id="{C57384E1-5302-9A49-9DBB-E0C4B0CED63F}"/>
              </a:ext>
            </a:extLst>
          </p:cNvPr>
          <p:cNvSpPr>
            <a:spLocks noGrp="1"/>
          </p:cNvSpPr>
          <p:nvPr>
            <p:ph type="sldNum" sz="quarter" idx="12"/>
          </p:nvPr>
        </p:nvSpPr>
        <p:spPr/>
        <p:txBody>
          <a:bodyPr/>
          <a:lstStyle/>
          <a:p>
            <a:fld id="{3CBAF558-993E-F24D-8CA0-AE83BF0134CC}" type="slidenum">
              <a:rPr lang="en-GB">
                <a:latin typeface="Arial" panose="020B0604020202020204"/>
              </a:rPr>
              <a:pPr/>
              <a:t>16</a:t>
            </a:fld>
            <a:endParaRPr lang="en-GB" dirty="0">
              <a:latin typeface="Arial" panose="020B0604020202020204"/>
            </a:endParaRPr>
          </a:p>
        </p:txBody>
      </p:sp>
      <p:sp>
        <p:nvSpPr>
          <p:cNvPr id="10" name="Text Box 2"/>
          <p:cNvSpPr txBox="1">
            <a:spLocks noChangeArrowheads="1"/>
          </p:cNvSpPr>
          <p:nvPr/>
        </p:nvSpPr>
        <p:spPr bwMode="auto">
          <a:xfrm>
            <a:off x="1733317" y="4525622"/>
            <a:ext cx="1669146" cy="90416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1000"/>
              </a:spcAft>
            </a:pPr>
            <a:r>
              <a:rPr lang="en-GB" sz="1100" dirty="0">
                <a:solidFill>
                  <a:prstClr val="black"/>
                </a:solidFill>
                <a:latin typeface="Calibri"/>
                <a:ea typeface="Calibri"/>
                <a:cs typeface="Times New Roman"/>
              </a:rPr>
              <a:t>Blood testing pack. </a:t>
            </a:r>
          </a:p>
          <a:p>
            <a:pPr>
              <a:spcAft>
                <a:spcPts val="1000"/>
              </a:spcAft>
            </a:pPr>
            <a:r>
              <a:rPr lang="en-GB" sz="1100" dirty="0">
                <a:solidFill>
                  <a:prstClr val="black"/>
                </a:solidFill>
                <a:latin typeface="Calibri"/>
                <a:ea typeface="Calibri"/>
                <a:cs typeface="Times New Roman"/>
              </a:rPr>
              <a:t>Contains:   blood tube &amp; wrapper, lancets, plasters, and skin wipes </a:t>
            </a:r>
          </a:p>
        </p:txBody>
      </p:sp>
      <p:sp>
        <p:nvSpPr>
          <p:cNvPr id="11" name="TextBox 10"/>
          <p:cNvSpPr txBox="1"/>
          <p:nvPr/>
        </p:nvSpPr>
        <p:spPr>
          <a:xfrm>
            <a:off x="3069895" y="1449473"/>
            <a:ext cx="1676471" cy="430887"/>
          </a:xfrm>
          <a:prstGeom prst="rect">
            <a:avLst/>
          </a:prstGeom>
          <a:noFill/>
          <a:ln>
            <a:solidFill>
              <a:schemeClr val="tx1"/>
            </a:solidFill>
          </a:ln>
        </p:spPr>
        <p:txBody>
          <a:bodyPr wrap="square" rtlCol="0">
            <a:spAutoFit/>
          </a:bodyPr>
          <a:lstStyle/>
          <a:p>
            <a:r>
              <a:rPr lang="en-GB" sz="1100" dirty="0">
                <a:solidFill>
                  <a:prstClr val="black"/>
                </a:solidFill>
                <a:latin typeface="Calibri" panose="020F0502020204030204" pitchFamily="34" charset="0"/>
                <a:cs typeface="Calibri" panose="020F0502020204030204" pitchFamily="34" charset="0"/>
              </a:rPr>
              <a:t>Swab/Urine test for chlamydia &amp; gonorrhoea</a:t>
            </a:r>
          </a:p>
        </p:txBody>
      </p:sp>
      <p:sp>
        <p:nvSpPr>
          <p:cNvPr id="12" name="Text Box 2"/>
          <p:cNvSpPr txBox="1">
            <a:spLocks noChangeArrowheads="1"/>
          </p:cNvSpPr>
          <p:nvPr/>
        </p:nvSpPr>
        <p:spPr bwMode="auto">
          <a:xfrm>
            <a:off x="2122265" y="2510865"/>
            <a:ext cx="1338580" cy="4953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GB" sz="1100" dirty="0">
                <a:solidFill>
                  <a:prstClr val="black"/>
                </a:solidFill>
                <a:latin typeface="Calibri"/>
                <a:ea typeface="Calibri"/>
                <a:cs typeface="Times New Roman"/>
              </a:rPr>
              <a:t>Bag for completed swab/urine sample</a:t>
            </a:r>
          </a:p>
        </p:txBody>
      </p:sp>
      <p:sp>
        <p:nvSpPr>
          <p:cNvPr id="13" name="Text Box 2"/>
          <p:cNvSpPr txBox="1">
            <a:spLocks noChangeArrowheads="1"/>
          </p:cNvSpPr>
          <p:nvPr/>
        </p:nvSpPr>
        <p:spPr bwMode="auto">
          <a:xfrm>
            <a:off x="8661750" y="2148128"/>
            <a:ext cx="856305" cy="70480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GB" sz="1100" dirty="0">
                <a:solidFill>
                  <a:prstClr val="black"/>
                </a:solidFill>
                <a:latin typeface="Calibri"/>
                <a:ea typeface="Calibri"/>
                <a:cs typeface="Times New Roman"/>
              </a:rPr>
              <a:t>Patient information leaflet</a:t>
            </a:r>
          </a:p>
        </p:txBody>
      </p:sp>
      <p:sp>
        <p:nvSpPr>
          <p:cNvPr id="14" name="Text Box 2"/>
          <p:cNvSpPr txBox="1">
            <a:spLocks noChangeArrowheads="1"/>
          </p:cNvSpPr>
          <p:nvPr/>
        </p:nvSpPr>
        <p:spPr bwMode="auto">
          <a:xfrm>
            <a:off x="8661750" y="4510988"/>
            <a:ext cx="1106659" cy="62228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spcAft>
                <a:spcPts val="1000"/>
              </a:spcAft>
            </a:pPr>
            <a:r>
              <a:rPr lang="en-GB" sz="1100" dirty="0">
                <a:solidFill>
                  <a:prstClr val="black"/>
                </a:solidFill>
                <a:latin typeface="Calibri"/>
                <a:ea typeface="Calibri"/>
                <a:cs typeface="Times New Roman"/>
              </a:rPr>
              <a:t>Laboratory</a:t>
            </a:r>
          </a:p>
          <a:p>
            <a:pPr>
              <a:spcAft>
                <a:spcPts val="1000"/>
              </a:spcAft>
            </a:pPr>
            <a:r>
              <a:rPr lang="en-GB" sz="1100" dirty="0">
                <a:solidFill>
                  <a:prstClr val="black"/>
                </a:solidFill>
                <a:latin typeface="Calibri"/>
                <a:ea typeface="Calibri"/>
                <a:cs typeface="Times New Roman"/>
              </a:rPr>
              <a:t>request form</a:t>
            </a:r>
          </a:p>
        </p:txBody>
      </p:sp>
      <p:sp>
        <p:nvSpPr>
          <p:cNvPr id="15" name="Text Box 2"/>
          <p:cNvSpPr txBox="1">
            <a:spLocks noChangeArrowheads="1"/>
          </p:cNvSpPr>
          <p:nvPr/>
        </p:nvSpPr>
        <p:spPr bwMode="auto">
          <a:xfrm>
            <a:off x="5516620" y="1496338"/>
            <a:ext cx="1228725" cy="288227"/>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en-GB" sz="1100" dirty="0">
                <a:solidFill>
                  <a:prstClr val="black"/>
                </a:solidFill>
                <a:latin typeface="Calibri"/>
                <a:ea typeface="Calibri"/>
                <a:cs typeface="Times New Roman"/>
              </a:rPr>
              <a:t>Pre-paid envelope</a:t>
            </a:r>
          </a:p>
        </p:txBody>
      </p:sp>
      <p:cxnSp>
        <p:nvCxnSpPr>
          <p:cNvPr id="19" name="Straight Arrow Connector 18"/>
          <p:cNvCxnSpPr/>
          <p:nvPr/>
        </p:nvCxnSpPr>
        <p:spPr>
          <a:xfrm>
            <a:off x="3474141" y="2852937"/>
            <a:ext cx="522521" cy="34368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p:cNvCxnSpPr>
          <p:nvPr/>
        </p:nvCxnSpPr>
        <p:spPr>
          <a:xfrm>
            <a:off x="3460845" y="5309579"/>
            <a:ext cx="628114" cy="3813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8034901" y="2659450"/>
            <a:ext cx="597094" cy="48151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130981" y="1651787"/>
            <a:ext cx="0" cy="59972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Footer Placeholder 6">
            <a:extLst>
              <a:ext uri="{FF2B5EF4-FFF2-40B4-BE49-F238E27FC236}">
                <a16:creationId xmlns:a16="http://schemas.microsoft.com/office/drawing/2014/main" id="{179F6317-2050-0C4E-8868-C80E4EBAB414}"/>
              </a:ext>
            </a:extLst>
          </p:cNvPr>
          <p:cNvSpPr>
            <a:spLocks noGrp="1"/>
          </p:cNvSpPr>
          <p:nvPr>
            <p:ph type="ftr" sz="quarter" idx="11"/>
          </p:nvPr>
        </p:nvSpPr>
        <p:spPr>
          <a:xfrm>
            <a:off x="7512816" y="6502105"/>
            <a:ext cx="1810544" cy="365125"/>
          </a:xfrm>
        </p:spPr>
        <p:txBody>
          <a:bodyPr/>
          <a:lstStyle/>
          <a:p>
            <a:r>
              <a:rPr lang="en-GB" dirty="0"/>
              <a:t>Health promotion &amp; Digital service </a:t>
            </a:r>
          </a:p>
        </p:txBody>
      </p:sp>
      <p:cxnSp>
        <p:nvCxnSpPr>
          <p:cNvPr id="16" name="Straight Arrow Connector 15"/>
          <p:cNvCxnSpPr/>
          <p:nvPr/>
        </p:nvCxnSpPr>
        <p:spPr>
          <a:xfrm>
            <a:off x="4453812" y="1880360"/>
            <a:ext cx="332606" cy="43904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8034902" y="4822132"/>
            <a:ext cx="586775" cy="31114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F3EA261-DE83-4B5F-9417-2C9C0D25F3F8}"/>
              </a:ext>
            </a:extLst>
          </p:cNvPr>
          <p:cNvSpPr txBox="1"/>
          <p:nvPr/>
        </p:nvSpPr>
        <p:spPr>
          <a:xfrm>
            <a:off x="2296886" y="6033841"/>
            <a:ext cx="8101147" cy="369332"/>
          </a:xfrm>
          <a:prstGeom prst="rect">
            <a:avLst/>
          </a:prstGeom>
          <a:noFill/>
        </p:spPr>
        <p:txBody>
          <a:bodyPr wrap="square">
            <a:spAutoFit/>
          </a:bodyPr>
          <a:lstStyle/>
          <a:p>
            <a:r>
              <a:rPr lang="en-GB" sz="1800" dirty="0">
                <a:solidFill>
                  <a:srgbClr val="0070C0"/>
                </a:solidFill>
              </a:rPr>
              <a:t>www.sexualhealthwestsussex.nhs.uk/online-testing-tutorial-videos/</a:t>
            </a:r>
            <a:endParaRPr lang="en-GB" dirty="0"/>
          </a:p>
        </p:txBody>
      </p:sp>
      <p:pic>
        <p:nvPicPr>
          <p:cNvPr id="3" name="Audio 2">
            <a:hlinkClick r:id="" action="ppaction://media"/>
            <a:extLst>
              <a:ext uri="{FF2B5EF4-FFF2-40B4-BE49-F238E27FC236}">
                <a16:creationId xmlns:a16="http://schemas.microsoft.com/office/drawing/2014/main" id="{A1D83D65-0A47-4E59-9143-B1933BEBF0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10221662"/>
      </p:ext>
    </p:extLst>
  </p:cSld>
  <p:clrMapOvr>
    <a:masterClrMapping/>
  </p:clrMapOvr>
  <mc:AlternateContent xmlns:mc="http://schemas.openxmlformats.org/markup-compatibility/2006" xmlns:p14="http://schemas.microsoft.com/office/powerpoint/2010/main">
    <mc:Choice Requires="p14">
      <p:transition spd="slow" p14:dur="2000" advTm="30251"/>
    </mc:Choice>
    <mc:Fallback xmlns="">
      <p:transition spd="slow" advTm="30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dirty="0"/>
              <a:t>Online testing</a:t>
            </a:r>
          </a:p>
        </p:txBody>
      </p:sp>
      <p:sp>
        <p:nvSpPr>
          <p:cNvPr id="3" name="Subtitle 2"/>
          <p:cNvSpPr>
            <a:spLocks noGrp="1"/>
          </p:cNvSpPr>
          <p:nvPr>
            <p:ph idx="1"/>
          </p:nvPr>
        </p:nvSpPr>
        <p:spPr>
          <a:xfrm>
            <a:off x="888274" y="1412777"/>
            <a:ext cx="8176078" cy="4525963"/>
          </a:xfrm>
        </p:spPr>
        <p:txBody>
          <a:bodyPr>
            <a:normAutofit fontScale="70000" lnSpcReduction="20000"/>
          </a:bodyPr>
          <a:lstStyle/>
          <a:p>
            <a:pPr marL="285750" indent="-285750"/>
            <a:r>
              <a:rPr lang="en-GB" dirty="0"/>
              <a:t>Results within 10 working days direct to mobile</a:t>
            </a:r>
          </a:p>
          <a:p>
            <a:pPr marL="0" indent="0">
              <a:buNone/>
            </a:pPr>
            <a:endParaRPr lang="en-GB" dirty="0"/>
          </a:p>
          <a:p>
            <a:pPr marL="285750" indent="-285750"/>
            <a:r>
              <a:rPr lang="en-GB" dirty="0"/>
              <a:t>Available for everyone aged 13 and above </a:t>
            </a:r>
          </a:p>
          <a:p>
            <a:pPr marL="285750" indent="-285750"/>
            <a:endParaRPr lang="en-GB" dirty="0"/>
          </a:p>
          <a:p>
            <a:pPr marL="285750" indent="-285750"/>
            <a:r>
              <a:rPr lang="en-GB" dirty="0"/>
              <a:t>Online self assessment </a:t>
            </a:r>
          </a:p>
          <a:p>
            <a:pPr lvl="1">
              <a:buFont typeface="Arial" panose="020B0604020202020204" pitchFamily="34" charset="0"/>
              <a:buChar char="•"/>
            </a:pPr>
            <a:r>
              <a:rPr lang="en-GB" dirty="0"/>
              <a:t>Under 18s complete self-reported safeguarding assessment (followed by further telephone call if indicated)</a:t>
            </a:r>
          </a:p>
          <a:p>
            <a:pPr lvl="1">
              <a:buFont typeface="Arial" panose="020B0604020202020204" pitchFamily="34" charset="0"/>
              <a:buChar char="•"/>
            </a:pPr>
            <a:r>
              <a:rPr lang="en-GB" dirty="0"/>
              <a:t>Under 16’s Fraser and safeguarding assessments </a:t>
            </a:r>
          </a:p>
          <a:p>
            <a:pPr marL="457200" lvl="1" indent="0">
              <a:buNone/>
            </a:pPr>
            <a:r>
              <a:rPr lang="en-GB" dirty="0"/>
              <a:t>     by telephone call</a:t>
            </a:r>
          </a:p>
          <a:p>
            <a:pPr marL="285750" indent="-285750"/>
            <a:endParaRPr lang="en-GB" dirty="0"/>
          </a:p>
          <a:p>
            <a:pPr marL="285750" indent="-285750"/>
            <a:r>
              <a:rPr lang="en-GB" dirty="0"/>
              <a:t>Support for those with additional needs;</a:t>
            </a:r>
          </a:p>
          <a:p>
            <a:pPr marL="0" indent="0">
              <a:buNone/>
            </a:pPr>
            <a:r>
              <a:rPr lang="en-GB" dirty="0"/>
              <a:t>    0800 0150 503</a:t>
            </a:r>
          </a:p>
          <a:p>
            <a:pPr marL="285750" indent="-285750"/>
            <a:endParaRPr lang="en-GB" dirty="0"/>
          </a:p>
          <a:p>
            <a:pPr marL="0" indent="0">
              <a:buNone/>
            </a:pPr>
            <a:endParaRPr lang="en-GB" dirty="0"/>
          </a:p>
          <a:p>
            <a:pPr marL="0" indent="0">
              <a:buNone/>
            </a:pPr>
            <a:endParaRPr lang="en-GB" dirty="0"/>
          </a:p>
          <a:p>
            <a:pPr marL="0" indent="0">
              <a:buNone/>
            </a:pPr>
            <a:endParaRPr lang="en-GB" sz="2400" b="1" dirty="0">
              <a:solidFill>
                <a:srgbClr val="005EB8"/>
              </a:solidFill>
            </a:endParaRPr>
          </a:p>
        </p:txBody>
      </p:sp>
      <p:sp>
        <p:nvSpPr>
          <p:cNvPr id="8" name="Slide Number Placeholder 7">
            <a:extLst>
              <a:ext uri="{FF2B5EF4-FFF2-40B4-BE49-F238E27FC236}">
                <a16:creationId xmlns:a16="http://schemas.microsoft.com/office/drawing/2014/main" id="{C57384E1-5302-9A49-9DBB-E0C4B0CED63F}"/>
              </a:ext>
            </a:extLst>
          </p:cNvPr>
          <p:cNvSpPr>
            <a:spLocks noGrp="1"/>
          </p:cNvSpPr>
          <p:nvPr>
            <p:ph type="sldNum" sz="quarter" idx="12"/>
          </p:nvPr>
        </p:nvSpPr>
        <p:spPr/>
        <p:txBody>
          <a:bodyPr/>
          <a:lstStyle/>
          <a:p>
            <a:fld id="{3CBAF558-993E-F24D-8CA0-AE83BF0134CC}" type="slidenum">
              <a:rPr lang="en-GB">
                <a:latin typeface="Arial" panose="020B0604020202020204"/>
              </a:rPr>
              <a:pPr/>
              <a:t>17</a:t>
            </a:fld>
            <a:endParaRPr lang="en-GB" dirty="0">
              <a:latin typeface="Arial" panose="020B0604020202020204"/>
            </a:endParaRPr>
          </a:p>
        </p:txBody>
      </p:sp>
      <p:sp>
        <p:nvSpPr>
          <p:cNvPr id="9" name="Footer Placeholder 6">
            <a:extLst>
              <a:ext uri="{FF2B5EF4-FFF2-40B4-BE49-F238E27FC236}">
                <a16:creationId xmlns:a16="http://schemas.microsoft.com/office/drawing/2014/main" id="{179F6317-2050-0C4E-8868-C80E4EBAB414}"/>
              </a:ext>
            </a:extLst>
          </p:cNvPr>
          <p:cNvSpPr>
            <a:spLocks noGrp="1"/>
          </p:cNvSpPr>
          <p:nvPr>
            <p:ph type="ftr" sz="quarter" idx="11"/>
          </p:nvPr>
        </p:nvSpPr>
        <p:spPr>
          <a:xfrm>
            <a:off x="7366583" y="6502105"/>
            <a:ext cx="1810544" cy="365125"/>
          </a:xfrm>
        </p:spPr>
        <p:txBody>
          <a:bodyPr/>
          <a:lstStyle/>
          <a:p>
            <a:r>
              <a:rPr lang="en-GB" dirty="0"/>
              <a:t>Health promotion &amp; Digital service </a:t>
            </a:r>
          </a:p>
        </p:txBody>
      </p:sp>
      <p:pic>
        <p:nvPicPr>
          <p:cNvPr id="5" name="Picture 4">
            <a:extLst>
              <a:ext uri="{FF2B5EF4-FFF2-40B4-BE49-F238E27FC236}">
                <a16:creationId xmlns:a16="http://schemas.microsoft.com/office/drawing/2014/main" id="{FAF14C64-6AD7-4AC6-9A46-FC1A4D4910E5}"/>
              </a:ext>
            </a:extLst>
          </p:cNvPr>
          <p:cNvPicPr>
            <a:picLocks noChangeAspect="1"/>
          </p:cNvPicPr>
          <p:nvPr/>
        </p:nvPicPr>
        <p:blipFill>
          <a:blip r:embed="rId5"/>
          <a:stretch>
            <a:fillRect/>
          </a:stretch>
        </p:blipFill>
        <p:spPr>
          <a:xfrm>
            <a:off x="9434238" y="2636912"/>
            <a:ext cx="1936070" cy="3769522"/>
          </a:xfrm>
          <a:prstGeom prst="rect">
            <a:avLst/>
          </a:prstGeom>
        </p:spPr>
      </p:pic>
      <p:pic>
        <p:nvPicPr>
          <p:cNvPr id="6" name="Audio 5">
            <a:hlinkClick r:id="" action="ppaction://media"/>
            <a:extLst>
              <a:ext uri="{FF2B5EF4-FFF2-40B4-BE49-F238E27FC236}">
                <a16:creationId xmlns:a16="http://schemas.microsoft.com/office/drawing/2014/main" id="{C26F433C-0925-4FDF-98AA-5C0D9AC5B5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72069331"/>
      </p:ext>
    </p:extLst>
  </p:cSld>
  <p:clrMapOvr>
    <a:masterClrMapping/>
  </p:clrMapOvr>
  <mc:AlternateContent xmlns:mc="http://schemas.openxmlformats.org/markup-compatibility/2006" xmlns:p14="http://schemas.microsoft.com/office/powerpoint/2010/main">
    <mc:Choice Requires="p14">
      <p:transition spd="slow" p14:dur="2000" advTm="46356"/>
    </mc:Choice>
    <mc:Fallback xmlns="">
      <p:transition spd="slow" advTm="46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dirty="0"/>
              <a:t>Sexual Health website</a:t>
            </a:r>
          </a:p>
        </p:txBody>
      </p:sp>
      <p:sp>
        <p:nvSpPr>
          <p:cNvPr id="3" name="Subtitle 2"/>
          <p:cNvSpPr>
            <a:spLocks noGrp="1"/>
          </p:cNvSpPr>
          <p:nvPr>
            <p:ph idx="1"/>
          </p:nvPr>
        </p:nvSpPr>
        <p:spPr>
          <a:xfrm>
            <a:off x="349528" y="1266007"/>
            <a:ext cx="7216824" cy="4525963"/>
          </a:xfrm>
        </p:spPr>
        <p:txBody>
          <a:bodyPr>
            <a:normAutofit/>
          </a:bodyPr>
          <a:lstStyle/>
          <a:p>
            <a:pPr marL="0" indent="0" algn="ctr">
              <a:buNone/>
            </a:pPr>
            <a:r>
              <a:rPr lang="en-GB" altLang="en-US" sz="2400" b="1" dirty="0">
                <a:solidFill>
                  <a:srgbClr val="005EB8"/>
                </a:solidFill>
              </a:rPr>
              <a:t>www.sexualhealthwestsussex.nhs.uk	</a:t>
            </a:r>
          </a:p>
          <a:p>
            <a:pPr marL="0" indent="0">
              <a:buNone/>
            </a:pPr>
            <a:endParaRPr lang="en-GB" sz="2400" b="1" dirty="0">
              <a:solidFill>
                <a:srgbClr val="005EB8"/>
              </a:solidFill>
            </a:endParaRPr>
          </a:p>
        </p:txBody>
      </p:sp>
      <p:sp>
        <p:nvSpPr>
          <p:cNvPr id="8" name="Slide Number Placeholder 7">
            <a:extLst>
              <a:ext uri="{FF2B5EF4-FFF2-40B4-BE49-F238E27FC236}">
                <a16:creationId xmlns:a16="http://schemas.microsoft.com/office/drawing/2014/main" id="{C57384E1-5302-9A49-9DBB-E0C4B0CED63F}"/>
              </a:ext>
            </a:extLst>
          </p:cNvPr>
          <p:cNvSpPr>
            <a:spLocks noGrp="1"/>
          </p:cNvSpPr>
          <p:nvPr>
            <p:ph type="sldNum" sz="quarter" idx="12"/>
          </p:nvPr>
        </p:nvSpPr>
        <p:spPr/>
        <p:txBody>
          <a:bodyPr/>
          <a:lstStyle/>
          <a:p>
            <a:fld id="{3CBAF558-993E-F24D-8CA0-AE83BF0134CC}" type="slidenum">
              <a:rPr lang="en-GB">
                <a:latin typeface="Arial" panose="020B0604020202020204"/>
              </a:rPr>
              <a:pPr/>
              <a:t>18</a:t>
            </a:fld>
            <a:endParaRPr lang="en-GB" dirty="0">
              <a:latin typeface="Arial" panose="020B0604020202020204"/>
            </a:endParaRPr>
          </a:p>
        </p:txBody>
      </p:sp>
      <p:sp>
        <p:nvSpPr>
          <p:cNvPr id="9" name="Footer Placeholder 6">
            <a:extLst>
              <a:ext uri="{FF2B5EF4-FFF2-40B4-BE49-F238E27FC236}">
                <a16:creationId xmlns:a16="http://schemas.microsoft.com/office/drawing/2014/main" id="{179F6317-2050-0C4E-8868-C80E4EBAB414}"/>
              </a:ext>
            </a:extLst>
          </p:cNvPr>
          <p:cNvSpPr>
            <a:spLocks noGrp="1"/>
          </p:cNvSpPr>
          <p:nvPr>
            <p:ph type="ftr" sz="quarter" idx="11"/>
          </p:nvPr>
        </p:nvSpPr>
        <p:spPr>
          <a:xfrm>
            <a:off x="7410772" y="6502105"/>
            <a:ext cx="1810544" cy="365125"/>
          </a:xfrm>
        </p:spPr>
        <p:txBody>
          <a:bodyPr/>
          <a:lstStyle/>
          <a:p>
            <a:r>
              <a:rPr lang="en-GB" dirty="0"/>
              <a:t>Health promotion &amp; Digital service </a:t>
            </a:r>
          </a:p>
        </p:txBody>
      </p:sp>
      <p:pic>
        <p:nvPicPr>
          <p:cNvPr id="10" name="Picture 9">
            <a:extLst>
              <a:ext uri="{FF2B5EF4-FFF2-40B4-BE49-F238E27FC236}">
                <a16:creationId xmlns:a16="http://schemas.microsoft.com/office/drawing/2014/main" id="{82A2C2D8-EC46-4DAB-8EC1-A43E5B4391D5}"/>
              </a:ext>
            </a:extLst>
          </p:cNvPr>
          <p:cNvPicPr>
            <a:picLocks noChangeAspect="1"/>
          </p:cNvPicPr>
          <p:nvPr/>
        </p:nvPicPr>
        <p:blipFill>
          <a:blip r:embed="rId5"/>
          <a:stretch>
            <a:fillRect/>
          </a:stretch>
        </p:blipFill>
        <p:spPr>
          <a:xfrm>
            <a:off x="1232842" y="1772806"/>
            <a:ext cx="5750556" cy="4374232"/>
          </a:xfrm>
          <a:prstGeom prst="rect">
            <a:avLst/>
          </a:prstGeom>
        </p:spPr>
      </p:pic>
      <p:pic>
        <p:nvPicPr>
          <p:cNvPr id="6" name="Audio 5">
            <a:hlinkClick r:id="" action="ppaction://media"/>
            <a:extLst>
              <a:ext uri="{FF2B5EF4-FFF2-40B4-BE49-F238E27FC236}">
                <a16:creationId xmlns:a16="http://schemas.microsoft.com/office/drawing/2014/main" id="{F7C40683-534A-4B63-AC47-86D14A7618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89922082"/>
      </p:ext>
    </p:extLst>
  </p:cSld>
  <p:clrMapOvr>
    <a:masterClrMapping/>
  </p:clrMapOvr>
  <mc:AlternateContent xmlns:mc="http://schemas.openxmlformats.org/markup-compatibility/2006" xmlns:p14="http://schemas.microsoft.com/office/powerpoint/2010/main">
    <mc:Choice Requires="p14">
      <p:transition spd="slow" p14:dur="2000" advTm="34978"/>
    </mc:Choice>
    <mc:Fallback xmlns="">
      <p:transition spd="slow" advTm="34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dirty="0"/>
              <a:t>Access to services</a:t>
            </a:r>
          </a:p>
        </p:txBody>
      </p:sp>
      <p:sp>
        <p:nvSpPr>
          <p:cNvPr id="3" name="Subtitle 2"/>
          <p:cNvSpPr>
            <a:spLocks noGrp="1"/>
          </p:cNvSpPr>
          <p:nvPr>
            <p:ph idx="1"/>
          </p:nvPr>
        </p:nvSpPr>
        <p:spPr>
          <a:xfrm>
            <a:off x="1975520" y="1696891"/>
            <a:ext cx="7936904" cy="4525963"/>
          </a:xfrm>
        </p:spPr>
        <p:txBody>
          <a:bodyPr>
            <a:normAutofit/>
          </a:bodyPr>
          <a:lstStyle/>
          <a:p>
            <a:r>
              <a:rPr lang="en-GB" sz="1800" dirty="0"/>
              <a:t>01903 285199  - Central Booking Line (all sexual health clinics)</a:t>
            </a:r>
          </a:p>
          <a:p>
            <a:r>
              <a:rPr lang="en-GB" sz="1800" dirty="0"/>
              <a:t>Patients may be offered telephone assessment prior to clinic attendance</a:t>
            </a:r>
          </a:p>
          <a:p>
            <a:endParaRPr lang="en-GB" sz="1800" dirty="0"/>
          </a:p>
          <a:p>
            <a:r>
              <a:rPr lang="en-GB" sz="1800" dirty="0"/>
              <a:t>Professionals page @ </a:t>
            </a:r>
            <a:r>
              <a:rPr lang="en-GB" sz="1800" dirty="0">
                <a:hlinkClick r:id="rId5"/>
              </a:rPr>
              <a:t>www.sexualhealthwestsussex.nhs.uk</a:t>
            </a:r>
            <a:r>
              <a:rPr lang="en-GB" sz="1800" dirty="0"/>
              <a:t> for direct referrals to outreach nurses</a:t>
            </a:r>
          </a:p>
          <a:p>
            <a:pPr marL="0" indent="0">
              <a:buNone/>
            </a:pPr>
            <a:endParaRPr lang="en-GB" sz="1800" dirty="0"/>
          </a:p>
        </p:txBody>
      </p:sp>
      <p:sp>
        <p:nvSpPr>
          <p:cNvPr id="8" name="Slide Number Placeholder 7">
            <a:extLst>
              <a:ext uri="{FF2B5EF4-FFF2-40B4-BE49-F238E27FC236}">
                <a16:creationId xmlns:a16="http://schemas.microsoft.com/office/drawing/2014/main" id="{C57384E1-5302-9A49-9DBB-E0C4B0CED63F}"/>
              </a:ext>
            </a:extLst>
          </p:cNvPr>
          <p:cNvSpPr>
            <a:spLocks noGrp="1"/>
          </p:cNvSpPr>
          <p:nvPr>
            <p:ph type="sldNum" sz="quarter" idx="12"/>
          </p:nvPr>
        </p:nvSpPr>
        <p:spPr/>
        <p:txBody>
          <a:bodyPr/>
          <a:lstStyle/>
          <a:p>
            <a:fld id="{3CBAF558-993E-F24D-8CA0-AE83BF0134CC}" type="slidenum">
              <a:rPr lang="en-GB">
                <a:latin typeface="Arial" panose="020B0604020202020204"/>
              </a:rPr>
              <a:pPr/>
              <a:t>19</a:t>
            </a:fld>
            <a:endParaRPr lang="en-GB" dirty="0">
              <a:latin typeface="Arial" panose="020B0604020202020204"/>
            </a:endParaRPr>
          </a:p>
        </p:txBody>
      </p:sp>
      <p:pic>
        <p:nvPicPr>
          <p:cNvPr id="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38538" y="3276636"/>
            <a:ext cx="4608512" cy="3055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ooter Placeholder 6">
            <a:extLst>
              <a:ext uri="{FF2B5EF4-FFF2-40B4-BE49-F238E27FC236}">
                <a16:creationId xmlns:a16="http://schemas.microsoft.com/office/drawing/2014/main" id="{179F6317-2050-0C4E-8868-C80E4EBAB414}"/>
              </a:ext>
            </a:extLst>
          </p:cNvPr>
          <p:cNvSpPr>
            <a:spLocks noGrp="1"/>
          </p:cNvSpPr>
          <p:nvPr>
            <p:ph type="ftr" sz="quarter" idx="11"/>
          </p:nvPr>
        </p:nvSpPr>
        <p:spPr>
          <a:xfrm>
            <a:off x="7383994" y="6502105"/>
            <a:ext cx="1810544" cy="365125"/>
          </a:xfrm>
        </p:spPr>
        <p:txBody>
          <a:bodyPr/>
          <a:lstStyle/>
          <a:p>
            <a:r>
              <a:rPr lang="en-GB" dirty="0"/>
              <a:t>Health promotion &amp; Digital service </a:t>
            </a:r>
          </a:p>
        </p:txBody>
      </p:sp>
      <p:pic>
        <p:nvPicPr>
          <p:cNvPr id="4" name="Audio 3">
            <a:hlinkClick r:id="" action="ppaction://media"/>
            <a:extLst>
              <a:ext uri="{FF2B5EF4-FFF2-40B4-BE49-F238E27FC236}">
                <a16:creationId xmlns:a16="http://schemas.microsoft.com/office/drawing/2014/main" id="{8C350E0C-EE95-4D6F-B130-B33DC2E6E8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46726739"/>
      </p:ext>
    </p:extLst>
  </p:cSld>
  <p:clrMapOvr>
    <a:masterClrMapping/>
  </p:clrMapOvr>
  <mc:AlternateContent xmlns:mc="http://schemas.openxmlformats.org/markup-compatibility/2006" xmlns:p14="http://schemas.microsoft.com/office/powerpoint/2010/main">
    <mc:Choice Requires="p14">
      <p:transition spd="slow" p14:dur="2000" advTm="38020"/>
    </mc:Choice>
    <mc:Fallback xmlns="">
      <p:transition spd="slow" advTm="38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332656"/>
            <a:ext cx="8229600" cy="1143000"/>
          </a:xfrm>
        </p:spPr>
        <p:txBody>
          <a:bodyPr>
            <a:noAutofit/>
          </a:bodyPr>
          <a:lstStyle/>
          <a:p>
            <a:pPr algn="l"/>
            <a:r>
              <a:rPr lang="en-GB" dirty="0"/>
              <a:t>Importance of early </a:t>
            </a:r>
            <a:br>
              <a:rPr lang="en-GB" dirty="0"/>
            </a:br>
            <a:r>
              <a:rPr lang="en-GB" dirty="0"/>
              <a:t>STI detection</a:t>
            </a:r>
          </a:p>
        </p:txBody>
      </p:sp>
      <p:sp>
        <p:nvSpPr>
          <p:cNvPr id="3" name="Subtitle 2"/>
          <p:cNvSpPr>
            <a:spLocks noGrp="1"/>
          </p:cNvSpPr>
          <p:nvPr>
            <p:ph idx="1"/>
          </p:nvPr>
        </p:nvSpPr>
        <p:spPr>
          <a:xfrm>
            <a:off x="1775520" y="1916833"/>
            <a:ext cx="7216824" cy="4525963"/>
          </a:xfrm>
        </p:spPr>
        <p:txBody>
          <a:bodyPr>
            <a:normAutofit/>
          </a:bodyPr>
          <a:lstStyle/>
          <a:p>
            <a:r>
              <a:rPr lang="en-GB" sz="1800" dirty="0"/>
              <a:t>STIs can have serious consequences and may be linked with serious health issues such as infertility and cancer</a:t>
            </a:r>
          </a:p>
          <a:p>
            <a:pPr marL="0" indent="0">
              <a:buNone/>
            </a:pPr>
            <a:endParaRPr lang="en-GB" sz="1800" dirty="0"/>
          </a:p>
          <a:p>
            <a:r>
              <a:rPr lang="en-GB" sz="1800" dirty="0"/>
              <a:t>The majority of STIs occur without symptoms</a:t>
            </a:r>
          </a:p>
          <a:p>
            <a:pPr marL="0" indent="0">
              <a:buNone/>
            </a:pPr>
            <a:endParaRPr lang="en-GB" sz="1800" dirty="0"/>
          </a:p>
          <a:p>
            <a:r>
              <a:rPr lang="en-GB" sz="1800" dirty="0"/>
              <a:t>Early HIV detection slows progression of disease, improves health outcomes and prevents further transmission</a:t>
            </a:r>
          </a:p>
          <a:p>
            <a:pPr marL="0" indent="0">
              <a:buNone/>
            </a:pPr>
            <a:endParaRPr lang="en-GB" sz="2400" b="1" dirty="0">
              <a:solidFill>
                <a:srgbClr val="005EB8"/>
              </a:solidFill>
            </a:endParaRPr>
          </a:p>
          <a:p>
            <a:pPr marL="457200" lvl="1" indent="0">
              <a:buNone/>
            </a:pPr>
            <a:endParaRPr lang="en-GB" sz="1800" dirty="0"/>
          </a:p>
          <a:p>
            <a:pPr algn="l"/>
            <a:endParaRPr lang="en-GB" sz="1800" dirty="0"/>
          </a:p>
        </p:txBody>
      </p:sp>
      <p:sp>
        <p:nvSpPr>
          <p:cNvPr id="8" name="Slide Number Placeholder 7">
            <a:extLst>
              <a:ext uri="{FF2B5EF4-FFF2-40B4-BE49-F238E27FC236}">
                <a16:creationId xmlns:a16="http://schemas.microsoft.com/office/drawing/2014/main" id="{C57384E1-5302-9A49-9DBB-E0C4B0CED63F}"/>
              </a:ext>
            </a:extLst>
          </p:cNvPr>
          <p:cNvSpPr>
            <a:spLocks noGrp="1"/>
          </p:cNvSpPr>
          <p:nvPr>
            <p:ph type="sldNum" sz="quarter" idx="12"/>
          </p:nvPr>
        </p:nvSpPr>
        <p:spPr/>
        <p:txBody>
          <a:bodyPr/>
          <a:lstStyle/>
          <a:p>
            <a:fld id="{3CBAF558-993E-F24D-8CA0-AE83BF0134CC}" type="slidenum">
              <a:rPr lang="en-GB">
                <a:latin typeface="Arial" panose="020B0604020202020204"/>
              </a:rPr>
              <a:pPr/>
              <a:t>2</a:t>
            </a:fld>
            <a:endParaRPr lang="en-GB" dirty="0">
              <a:latin typeface="Arial" panose="020B0604020202020204"/>
            </a:endParaRPr>
          </a:p>
        </p:txBody>
      </p:sp>
      <p:sp>
        <p:nvSpPr>
          <p:cNvPr id="6" name="Footer Placeholder 6">
            <a:extLst>
              <a:ext uri="{FF2B5EF4-FFF2-40B4-BE49-F238E27FC236}">
                <a16:creationId xmlns:a16="http://schemas.microsoft.com/office/drawing/2014/main" id="{179F6317-2050-0C4E-8868-C80E4EBAB414}"/>
              </a:ext>
            </a:extLst>
          </p:cNvPr>
          <p:cNvSpPr>
            <a:spLocks noGrp="1"/>
          </p:cNvSpPr>
          <p:nvPr>
            <p:ph type="ftr" sz="quarter" idx="11"/>
          </p:nvPr>
        </p:nvSpPr>
        <p:spPr>
          <a:xfrm>
            <a:off x="6983398" y="6502105"/>
            <a:ext cx="1810544" cy="365125"/>
          </a:xfrm>
        </p:spPr>
        <p:txBody>
          <a:bodyPr/>
          <a:lstStyle/>
          <a:p>
            <a:r>
              <a:rPr lang="en-GB" dirty="0"/>
              <a:t>Health promotion &amp; Digital service </a:t>
            </a:r>
          </a:p>
        </p:txBody>
      </p:sp>
      <p:pic>
        <p:nvPicPr>
          <p:cNvPr id="7" name="Audio 6">
            <a:hlinkClick r:id="" action="ppaction://media"/>
            <a:extLst>
              <a:ext uri="{FF2B5EF4-FFF2-40B4-BE49-F238E27FC236}">
                <a16:creationId xmlns:a16="http://schemas.microsoft.com/office/drawing/2014/main" id="{250EE375-FBF8-4588-B4BF-D23EC79021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7597565"/>
      </p:ext>
    </p:extLst>
  </p:cSld>
  <p:clrMapOvr>
    <a:masterClrMapping/>
  </p:clrMapOvr>
  <mc:AlternateContent xmlns:mc="http://schemas.openxmlformats.org/markup-compatibility/2006" xmlns:p14="http://schemas.microsoft.com/office/powerpoint/2010/main">
    <mc:Choice Requires="p14">
      <p:transition spd="slow" p14:dur="2000" advTm="26109"/>
    </mc:Choice>
    <mc:Fallback xmlns="">
      <p:transition spd="slow" advTm="26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332656"/>
            <a:ext cx="8229600" cy="1143000"/>
          </a:xfrm>
        </p:spPr>
        <p:txBody>
          <a:bodyPr>
            <a:noAutofit/>
          </a:bodyPr>
          <a:lstStyle/>
          <a:p>
            <a:pPr algn="l"/>
            <a:r>
              <a:rPr lang="en-GB" dirty="0"/>
              <a:t>Health Promotion team </a:t>
            </a:r>
          </a:p>
        </p:txBody>
      </p:sp>
      <p:sp>
        <p:nvSpPr>
          <p:cNvPr id="3" name="Subtitle 2"/>
          <p:cNvSpPr>
            <a:spLocks noGrp="1"/>
          </p:cNvSpPr>
          <p:nvPr>
            <p:ph idx="1"/>
          </p:nvPr>
        </p:nvSpPr>
        <p:spPr>
          <a:xfrm>
            <a:off x="2013735" y="1696891"/>
            <a:ext cx="7178609" cy="4525963"/>
          </a:xfrm>
        </p:spPr>
        <p:txBody>
          <a:bodyPr>
            <a:normAutofit/>
          </a:bodyPr>
          <a:lstStyle/>
          <a:p>
            <a:pPr marL="0" indent="0">
              <a:buNone/>
            </a:pPr>
            <a:r>
              <a:rPr lang="en-GB" sz="2400" b="1" dirty="0"/>
              <a:t>0800 0150 503</a:t>
            </a:r>
          </a:p>
          <a:p>
            <a:pPr marL="0" indent="0">
              <a:buNone/>
            </a:pPr>
            <a:endParaRPr lang="en-GB" sz="1800" dirty="0">
              <a:hlinkClick r:id="rId5"/>
            </a:endParaRPr>
          </a:p>
          <a:p>
            <a:pPr marL="0" indent="0">
              <a:buNone/>
            </a:pPr>
            <a:r>
              <a:rPr lang="en-GB" sz="1800" dirty="0">
                <a:hlinkClick r:id="rId6"/>
              </a:rPr>
              <a:t>Uhsussex.shonline@nhs.net</a:t>
            </a:r>
            <a:endParaRPr lang="en-GB" sz="1800" dirty="0"/>
          </a:p>
          <a:p>
            <a:pPr marL="0" indent="0">
              <a:buNone/>
            </a:pPr>
            <a:r>
              <a:rPr lang="en-GB" sz="1800" dirty="0"/>
              <a:t>01293 541608 (Health promotion office)</a:t>
            </a:r>
          </a:p>
          <a:p>
            <a:pPr marL="0" indent="0">
              <a:buNone/>
            </a:pPr>
            <a:endParaRPr lang="en-GB" sz="1800" dirty="0"/>
          </a:p>
          <a:p>
            <a:r>
              <a:rPr lang="en-GB" sz="1800" dirty="0"/>
              <a:t>Professionals training</a:t>
            </a:r>
          </a:p>
          <a:p>
            <a:endParaRPr lang="en-GB" sz="1800" dirty="0"/>
          </a:p>
          <a:p>
            <a:r>
              <a:rPr lang="en-GB" sz="1800" dirty="0"/>
              <a:t>Supporting access for vulnerable and high risk people</a:t>
            </a:r>
          </a:p>
          <a:p>
            <a:endParaRPr lang="en-GB" sz="1800" dirty="0"/>
          </a:p>
          <a:p>
            <a:r>
              <a:rPr lang="en-GB" sz="1800" dirty="0"/>
              <a:t>Targeted risk reduction</a:t>
            </a:r>
          </a:p>
          <a:p>
            <a:pPr marL="0" indent="0">
              <a:buNone/>
            </a:pPr>
            <a:endParaRPr lang="en-GB" sz="1800" dirty="0"/>
          </a:p>
        </p:txBody>
      </p:sp>
      <p:sp>
        <p:nvSpPr>
          <p:cNvPr id="8" name="Slide Number Placeholder 7">
            <a:extLst>
              <a:ext uri="{FF2B5EF4-FFF2-40B4-BE49-F238E27FC236}">
                <a16:creationId xmlns:a16="http://schemas.microsoft.com/office/drawing/2014/main" id="{C57384E1-5302-9A49-9DBB-E0C4B0CED63F}"/>
              </a:ext>
            </a:extLst>
          </p:cNvPr>
          <p:cNvSpPr>
            <a:spLocks noGrp="1"/>
          </p:cNvSpPr>
          <p:nvPr>
            <p:ph type="sldNum" sz="quarter" idx="12"/>
          </p:nvPr>
        </p:nvSpPr>
        <p:spPr/>
        <p:txBody>
          <a:bodyPr/>
          <a:lstStyle/>
          <a:p>
            <a:fld id="{3CBAF558-993E-F24D-8CA0-AE83BF0134CC}" type="slidenum">
              <a:rPr lang="en-GB">
                <a:latin typeface="Arial" panose="020B0604020202020204"/>
              </a:rPr>
              <a:pPr/>
              <a:t>20</a:t>
            </a:fld>
            <a:endParaRPr lang="en-GB" dirty="0">
              <a:latin typeface="Arial" panose="020B0604020202020204"/>
            </a:endParaRPr>
          </a:p>
        </p:txBody>
      </p:sp>
      <p:sp>
        <p:nvSpPr>
          <p:cNvPr id="6" name="Footer Placeholder 6">
            <a:extLst>
              <a:ext uri="{FF2B5EF4-FFF2-40B4-BE49-F238E27FC236}">
                <a16:creationId xmlns:a16="http://schemas.microsoft.com/office/drawing/2014/main" id="{179F6317-2050-0C4E-8868-C80E4EBAB414}"/>
              </a:ext>
            </a:extLst>
          </p:cNvPr>
          <p:cNvSpPr>
            <a:spLocks noGrp="1"/>
          </p:cNvSpPr>
          <p:nvPr>
            <p:ph type="ftr" sz="quarter" idx="11"/>
          </p:nvPr>
        </p:nvSpPr>
        <p:spPr>
          <a:xfrm>
            <a:off x="7331746" y="6502105"/>
            <a:ext cx="1810544" cy="365125"/>
          </a:xfrm>
        </p:spPr>
        <p:txBody>
          <a:bodyPr/>
          <a:lstStyle/>
          <a:p>
            <a:r>
              <a:rPr lang="en-GB" dirty="0"/>
              <a:t>Health promotion &amp; Digital service </a:t>
            </a:r>
          </a:p>
        </p:txBody>
      </p:sp>
      <p:pic>
        <p:nvPicPr>
          <p:cNvPr id="4" name="Audio 3">
            <a:hlinkClick r:id="" action="ppaction://media"/>
            <a:extLst>
              <a:ext uri="{FF2B5EF4-FFF2-40B4-BE49-F238E27FC236}">
                <a16:creationId xmlns:a16="http://schemas.microsoft.com/office/drawing/2014/main" id="{065EFF62-968E-46D3-B9C3-C65D713E4F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50444087"/>
      </p:ext>
    </p:extLst>
  </p:cSld>
  <p:clrMapOvr>
    <a:masterClrMapping/>
  </p:clrMapOvr>
  <mc:AlternateContent xmlns:mc="http://schemas.openxmlformats.org/markup-compatibility/2006" xmlns:p14="http://schemas.microsoft.com/office/powerpoint/2010/main">
    <mc:Choice Requires="p14">
      <p:transition spd="slow" p14:dur="2000" advTm="20009"/>
    </mc:Choice>
    <mc:Fallback xmlns="">
      <p:transition spd="slow" advTm="20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332656"/>
            <a:ext cx="8229600" cy="1143000"/>
          </a:xfrm>
        </p:spPr>
        <p:txBody>
          <a:bodyPr>
            <a:noAutofit/>
          </a:bodyPr>
          <a:lstStyle/>
          <a:p>
            <a:pPr algn="l"/>
            <a:r>
              <a:rPr lang="en-GB" dirty="0"/>
              <a:t>What are the risk </a:t>
            </a:r>
            <a:br>
              <a:rPr lang="en-GB" dirty="0"/>
            </a:br>
            <a:r>
              <a:rPr lang="en-GB" dirty="0"/>
              <a:t>factors?</a:t>
            </a:r>
          </a:p>
        </p:txBody>
      </p:sp>
      <p:sp>
        <p:nvSpPr>
          <p:cNvPr id="8" name="Slide Number Placeholder 7">
            <a:extLst>
              <a:ext uri="{FF2B5EF4-FFF2-40B4-BE49-F238E27FC236}">
                <a16:creationId xmlns:a16="http://schemas.microsoft.com/office/drawing/2014/main" id="{C57384E1-5302-9A49-9DBB-E0C4B0CED63F}"/>
              </a:ext>
            </a:extLst>
          </p:cNvPr>
          <p:cNvSpPr>
            <a:spLocks noGrp="1"/>
          </p:cNvSpPr>
          <p:nvPr>
            <p:ph type="sldNum" sz="quarter" idx="12"/>
          </p:nvPr>
        </p:nvSpPr>
        <p:spPr/>
        <p:txBody>
          <a:bodyPr/>
          <a:lstStyle/>
          <a:p>
            <a:fld id="{3CBAF558-993E-F24D-8CA0-AE83BF0134CC}" type="slidenum">
              <a:rPr lang="en-GB">
                <a:latin typeface="Arial" panose="020B0604020202020204"/>
              </a:rPr>
              <a:pPr/>
              <a:t>3</a:t>
            </a:fld>
            <a:endParaRPr lang="en-GB" dirty="0">
              <a:latin typeface="Arial" panose="020B0604020202020204"/>
            </a:endParaRPr>
          </a:p>
        </p:txBody>
      </p:sp>
      <p:pic>
        <p:nvPicPr>
          <p:cNvPr id="6"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423592" y="1772816"/>
            <a:ext cx="6992326" cy="402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ooter Placeholder 6">
            <a:extLst>
              <a:ext uri="{FF2B5EF4-FFF2-40B4-BE49-F238E27FC236}">
                <a16:creationId xmlns:a16="http://schemas.microsoft.com/office/drawing/2014/main" id="{179F6317-2050-0C4E-8868-C80E4EBAB414}"/>
              </a:ext>
            </a:extLst>
          </p:cNvPr>
          <p:cNvSpPr>
            <a:spLocks noGrp="1"/>
          </p:cNvSpPr>
          <p:nvPr>
            <p:ph type="ftr" sz="quarter" idx="11"/>
          </p:nvPr>
        </p:nvSpPr>
        <p:spPr>
          <a:xfrm>
            <a:off x="6983398" y="6502105"/>
            <a:ext cx="1810544" cy="365125"/>
          </a:xfrm>
        </p:spPr>
        <p:txBody>
          <a:bodyPr/>
          <a:lstStyle/>
          <a:p>
            <a:r>
              <a:rPr lang="en-GB" dirty="0"/>
              <a:t>Health promotion &amp; Digital service </a:t>
            </a:r>
          </a:p>
        </p:txBody>
      </p:sp>
      <p:sp>
        <p:nvSpPr>
          <p:cNvPr id="3" name="TextBox 2">
            <a:extLst>
              <a:ext uri="{FF2B5EF4-FFF2-40B4-BE49-F238E27FC236}">
                <a16:creationId xmlns:a16="http://schemas.microsoft.com/office/drawing/2014/main" id="{33027EA3-9243-4DC0-9F25-9D1DB98F55F0}"/>
              </a:ext>
            </a:extLst>
          </p:cNvPr>
          <p:cNvSpPr txBox="1"/>
          <p:nvPr/>
        </p:nvSpPr>
        <p:spPr>
          <a:xfrm>
            <a:off x="6748408" y="5812693"/>
            <a:ext cx="2659961" cy="246221"/>
          </a:xfrm>
          <a:prstGeom prst="rect">
            <a:avLst/>
          </a:prstGeom>
          <a:noFill/>
        </p:spPr>
        <p:txBody>
          <a:bodyPr wrap="square" rtlCol="0">
            <a:spAutoFit/>
          </a:bodyPr>
          <a:lstStyle/>
          <a:p>
            <a:pPr algn="r"/>
            <a:r>
              <a:rPr lang="en-GB" sz="1000" dirty="0">
                <a:solidFill>
                  <a:prstClr val="black"/>
                </a:solidFill>
                <a:latin typeface="Arial" panose="020B0604020202020204"/>
              </a:rPr>
              <a:t>Source: Public Health England</a:t>
            </a:r>
          </a:p>
        </p:txBody>
      </p:sp>
      <p:pic>
        <p:nvPicPr>
          <p:cNvPr id="14" name="Audio 13">
            <a:hlinkClick r:id="" action="ppaction://media"/>
            <a:extLst>
              <a:ext uri="{FF2B5EF4-FFF2-40B4-BE49-F238E27FC236}">
                <a16:creationId xmlns:a16="http://schemas.microsoft.com/office/drawing/2014/main" id="{B04B6025-E167-4164-95C5-889261C2DB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54671663"/>
      </p:ext>
    </p:extLst>
  </p:cSld>
  <p:clrMapOvr>
    <a:masterClrMapping/>
  </p:clrMapOvr>
  <mc:AlternateContent xmlns:mc="http://schemas.openxmlformats.org/markup-compatibility/2006" xmlns:p14="http://schemas.microsoft.com/office/powerpoint/2010/main">
    <mc:Choice Requires="p14">
      <p:transition spd="slow" p14:dur="2000" advTm="39015"/>
    </mc:Choice>
    <mc:Fallback xmlns="">
      <p:transition spd="slow" advTm="39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520" y="332656"/>
            <a:ext cx="8229600" cy="1143000"/>
          </a:xfrm>
        </p:spPr>
        <p:txBody>
          <a:bodyPr>
            <a:noAutofit/>
          </a:bodyPr>
          <a:lstStyle/>
          <a:p>
            <a:r>
              <a:rPr lang="en-GB" dirty="0"/>
              <a:t>STI distribution by </a:t>
            </a:r>
            <a:br>
              <a:rPr lang="en-GB" dirty="0"/>
            </a:br>
            <a:r>
              <a:rPr lang="en-GB" dirty="0"/>
              <a:t>age &amp; gender</a:t>
            </a:r>
          </a:p>
        </p:txBody>
      </p:sp>
      <p:sp>
        <p:nvSpPr>
          <p:cNvPr id="8" name="Slide Number Placeholder 7">
            <a:extLst>
              <a:ext uri="{FF2B5EF4-FFF2-40B4-BE49-F238E27FC236}">
                <a16:creationId xmlns:a16="http://schemas.microsoft.com/office/drawing/2014/main" id="{C57384E1-5302-9A49-9DBB-E0C4B0CED63F}"/>
              </a:ext>
            </a:extLst>
          </p:cNvPr>
          <p:cNvSpPr>
            <a:spLocks noGrp="1"/>
          </p:cNvSpPr>
          <p:nvPr>
            <p:ph type="sldNum" sz="quarter" idx="12"/>
          </p:nvPr>
        </p:nvSpPr>
        <p:spPr/>
        <p:txBody>
          <a:bodyPr/>
          <a:lstStyle/>
          <a:p>
            <a:fld id="{3CBAF558-993E-F24D-8CA0-AE83BF0134CC}" type="slidenum">
              <a:rPr lang="en-GB">
                <a:latin typeface="Arial" panose="020B0604020202020204"/>
              </a:rPr>
              <a:pPr/>
              <a:t>4</a:t>
            </a:fld>
            <a:endParaRPr lang="en-GB" dirty="0">
              <a:latin typeface="Arial" panose="020B0604020202020204"/>
            </a:endParaRPr>
          </a:p>
        </p:txBody>
      </p:sp>
      <p:pic>
        <p:nvPicPr>
          <p:cNvPr id="6" name="Picture 2"/>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2999656" y="1700808"/>
            <a:ext cx="5904656" cy="4428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ooter Placeholder 6">
            <a:extLst>
              <a:ext uri="{FF2B5EF4-FFF2-40B4-BE49-F238E27FC236}">
                <a16:creationId xmlns:a16="http://schemas.microsoft.com/office/drawing/2014/main" id="{179F6317-2050-0C4E-8868-C80E4EBAB414}"/>
              </a:ext>
            </a:extLst>
          </p:cNvPr>
          <p:cNvSpPr>
            <a:spLocks noGrp="1"/>
          </p:cNvSpPr>
          <p:nvPr>
            <p:ph type="ftr" sz="quarter" idx="11"/>
          </p:nvPr>
        </p:nvSpPr>
        <p:spPr>
          <a:xfrm>
            <a:off x="6983398" y="6502105"/>
            <a:ext cx="1810544" cy="365125"/>
          </a:xfrm>
        </p:spPr>
        <p:txBody>
          <a:bodyPr/>
          <a:lstStyle/>
          <a:p>
            <a:r>
              <a:rPr lang="en-GB" dirty="0"/>
              <a:t>Health promotion &amp; Digital service </a:t>
            </a:r>
          </a:p>
        </p:txBody>
      </p:sp>
      <p:pic>
        <p:nvPicPr>
          <p:cNvPr id="10" name="Audio 9">
            <a:hlinkClick r:id="" action="ppaction://media"/>
            <a:extLst>
              <a:ext uri="{FF2B5EF4-FFF2-40B4-BE49-F238E27FC236}">
                <a16:creationId xmlns:a16="http://schemas.microsoft.com/office/drawing/2014/main" id="{C44F1FA6-3A5D-4D49-B2CA-064773ACAA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04226668"/>
      </p:ext>
    </p:extLst>
  </p:cSld>
  <p:clrMapOvr>
    <a:masterClrMapping/>
  </p:clrMapOvr>
  <mc:AlternateContent xmlns:mc="http://schemas.openxmlformats.org/markup-compatibility/2006" xmlns:p14="http://schemas.microsoft.com/office/powerpoint/2010/main">
    <mc:Choice Requires="p14">
      <p:transition spd="slow" p14:dur="2000" advTm="42954"/>
    </mc:Choice>
    <mc:Fallback xmlns="">
      <p:transition spd="slow" advTm="42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269776"/>
            <a:ext cx="8229600" cy="1143000"/>
          </a:xfrm>
        </p:spPr>
        <p:txBody>
          <a:bodyPr>
            <a:normAutofit/>
          </a:bodyPr>
          <a:lstStyle/>
          <a:p>
            <a:pPr algn="l"/>
            <a:r>
              <a:rPr lang="en-GB" dirty="0"/>
              <a:t>Chlamydia</a:t>
            </a:r>
          </a:p>
        </p:txBody>
      </p:sp>
      <p:sp>
        <p:nvSpPr>
          <p:cNvPr id="8" name="Slide Number Placeholder 7">
            <a:extLst>
              <a:ext uri="{FF2B5EF4-FFF2-40B4-BE49-F238E27FC236}">
                <a16:creationId xmlns:a16="http://schemas.microsoft.com/office/drawing/2014/main" id="{C57384E1-5302-9A49-9DBB-E0C4B0CED63F}"/>
              </a:ext>
            </a:extLst>
          </p:cNvPr>
          <p:cNvSpPr>
            <a:spLocks noGrp="1"/>
          </p:cNvSpPr>
          <p:nvPr>
            <p:ph type="sldNum" sz="quarter" idx="12"/>
          </p:nvPr>
        </p:nvSpPr>
        <p:spPr/>
        <p:txBody>
          <a:bodyPr/>
          <a:lstStyle/>
          <a:p>
            <a:fld id="{3CBAF558-993E-F24D-8CA0-AE83BF0134CC}" type="slidenum">
              <a:rPr lang="en-GB">
                <a:latin typeface="Arial" panose="020B0604020202020204"/>
              </a:rPr>
              <a:pPr/>
              <a:t>5</a:t>
            </a:fld>
            <a:endParaRPr lang="en-GB" dirty="0">
              <a:latin typeface="Arial" panose="020B0604020202020204"/>
            </a:endParaRPr>
          </a:p>
        </p:txBody>
      </p:sp>
      <p:sp>
        <p:nvSpPr>
          <p:cNvPr id="6" name="Footer Placeholder 6">
            <a:extLst>
              <a:ext uri="{FF2B5EF4-FFF2-40B4-BE49-F238E27FC236}">
                <a16:creationId xmlns:a16="http://schemas.microsoft.com/office/drawing/2014/main" id="{179F6317-2050-0C4E-8868-C80E4EBAB414}"/>
              </a:ext>
            </a:extLst>
          </p:cNvPr>
          <p:cNvSpPr>
            <a:spLocks noGrp="1"/>
          </p:cNvSpPr>
          <p:nvPr>
            <p:ph type="ftr" sz="quarter" idx="11"/>
          </p:nvPr>
        </p:nvSpPr>
        <p:spPr>
          <a:xfrm>
            <a:off x="7431976" y="6502105"/>
            <a:ext cx="1810544" cy="365125"/>
          </a:xfrm>
        </p:spPr>
        <p:txBody>
          <a:bodyPr/>
          <a:lstStyle/>
          <a:p>
            <a:r>
              <a:rPr lang="en-GB" dirty="0"/>
              <a:t>Health promotion &amp; Digital service </a:t>
            </a:r>
          </a:p>
        </p:txBody>
      </p:sp>
      <p:sp>
        <p:nvSpPr>
          <p:cNvPr id="9" name="Subtitle 2"/>
          <p:cNvSpPr txBox="1">
            <a:spLocks/>
          </p:cNvSpPr>
          <p:nvPr/>
        </p:nvSpPr>
        <p:spPr>
          <a:xfrm>
            <a:off x="2047528" y="1340768"/>
            <a:ext cx="7216824" cy="4824536"/>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2100" b="1" dirty="0">
                <a:solidFill>
                  <a:srgbClr val="005EB8"/>
                </a:solidFill>
              </a:rPr>
              <a:t>How is it passed on?</a:t>
            </a:r>
          </a:p>
          <a:p>
            <a:r>
              <a:rPr lang="en-GB" sz="2100" dirty="0">
                <a:solidFill>
                  <a:prstClr val="black"/>
                </a:solidFill>
              </a:rPr>
              <a:t>Vaginal, oral &amp; anal sex</a:t>
            </a:r>
          </a:p>
          <a:p>
            <a:pPr marL="285750" indent="-285750"/>
            <a:r>
              <a:rPr lang="en-GB" sz="2100" dirty="0">
                <a:solidFill>
                  <a:prstClr val="black"/>
                </a:solidFill>
              </a:rPr>
              <a:t>Other sex acts : ‘fingering’/mutual masturbation/’dipping’</a:t>
            </a:r>
          </a:p>
          <a:p>
            <a:pPr marL="0" indent="0">
              <a:buNone/>
            </a:pPr>
            <a:endParaRPr lang="en-GB" sz="2100" dirty="0">
              <a:solidFill>
                <a:prstClr val="black"/>
              </a:solidFill>
            </a:endParaRPr>
          </a:p>
          <a:p>
            <a:pPr marL="0" indent="0">
              <a:buNone/>
            </a:pPr>
            <a:r>
              <a:rPr lang="en-GB" sz="2100" b="1" dirty="0">
                <a:solidFill>
                  <a:srgbClr val="005EB8"/>
                </a:solidFill>
              </a:rPr>
              <a:t>Why are we worried?</a:t>
            </a:r>
          </a:p>
          <a:p>
            <a:r>
              <a:rPr lang="en-GB" sz="2100" dirty="0">
                <a:solidFill>
                  <a:prstClr val="black"/>
                </a:solidFill>
              </a:rPr>
              <a:t>Can cause infertility in women</a:t>
            </a:r>
          </a:p>
          <a:p>
            <a:pPr marL="0" indent="0">
              <a:buNone/>
            </a:pPr>
            <a:endParaRPr lang="en-GB" sz="2100" dirty="0">
              <a:solidFill>
                <a:prstClr val="black"/>
              </a:solidFill>
            </a:endParaRPr>
          </a:p>
          <a:p>
            <a:pPr marL="0" indent="0">
              <a:buNone/>
            </a:pPr>
            <a:r>
              <a:rPr lang="en-GB" sz="2100" b="1" dirty="0">
                <a:solidFill>
                  <a:srgbClr val="005EB8"/>
                </a:solidFill>
              </a:rPr>
              <a:t>What are the signs &amp; symptoms?</a:t>
            </a:r>
          </a:p>
          <a:p>
            <a:pPr marL="285750" indent="-285750"/>
            <a:r>
              <a:rPr lang="en-GB" sz="2100" dirty="0">
                <a:solidFill>
                  <a:prstClr val="black"/>
                </a:solidFill>
              </a:rPr>
              <a:t>50% males show no symptoms</a:t>
            </a:r>
          </a:p>
          <a:p>
            <a:pPr marL="285750" indent="-285750"/>
            <a:r>
              <a:rPr lang="en-GB" sz="2100" dirty="0">
                <a:solidFill>
                  <a:prstClr val="black"/>
                </a:solidFill>
              </a:rPr>
              <a:t>70% females show no symptoms </a:t>
            </a:r>
          </a:p>
          <a:p>
            <a:pPr marL="0" indent="0">
              <a:buNone/>
            </a:pPr>
            <a:endParaRPr lang="en-GB" sz="2100" dirty="0">
              <a:solidFill>
                <a:prstClr val="black"/>
              </a:solidFill>
            </a:endParaRPr>
          </a:p>
          <a:p>
            <a:pPr marL="285750" indent="-285750"/>
            <a:r>
              <a:rPr lang="en-GB" sz="2100" dirty="0">
                <a:solidFill>
                  <a:prstClr val="black"/>
                </a:solidFill>
              </a:rPr>
              <a:t>Pain passing urine/ vaginal &amp; rectal symptoms</a:t>
            </a:r>
          </a:p>
          <a:p>
            <a:pPr marL="285750" indent="-285750"/>
            <a:r>
              <a:rPr lang="en-GB" sz="2100" dirty="0">
                <a:solidFill>
                  <a:prstClr val="black"/>
                </a:solidFill>
              </a:rPr>
              <a:t>Irregular bleeding</a:t>
            </a:r>
          </a:p>
          <a:p>
            <a:pPr marL="285750" indent="-285750"/>
            <a:r>
              <a:rPr lang="en-GB" sz="2100" dirty="0">
                <a:solidFill>
                  <a:prstClr val="black"/>
                </a:solidFill>
              </a:rPr>
              <a:t>Lower abdominal pain</a:t>
            </a:r>
          </a:p>
          <a:p>
            <a:pPr marL="285750" indent="-285750"/>
            <a:r>
              <a:rPr lang="en-GB" sz="2100" dirty="0">
                <a:solidFill>
                  <a:prstClr val="black"/>
                </a:solidFill>
              </a:rPr>
              <a:t>Testicular pain</a:t>
            </a:r>
          </a:p>
          <a:p>
            <a:pPr marL="0" indent="0">
              <a:buNone/>
            </a:pPr>
            <a:endParaRPr lang="en-GB" sz="2100" b="1" dirty="0">
              <a:solidFill>
                <a:srgbClr val="005EB8"/>
              </a:solidFill>
            </a:endParaRPr>
          </a:p>
          <a:p>
            <a:pPr marL="285750" indent="-285750"/>
            <a:endParaRPr lang="en-GB" sz="2100" dirty="0">
              <a:solidFill>
                <a:prstClr val="black"/>
              </a:solidFill>
            </a:endParaRPr>
          </a:p>
          <a:p>
            <a:pPr marL="285750" indent="-285750"/>
            <a:endParaRPr lang="en-GB" sz="2100" dirty="0">
              <a:solidFill>
                <a:prstClr val="black"/>
              </a:solidFill>
            </a:endParaRPr>
          </a:p>
          <a:p>
            <a:pPr marL="285750" indent="-285750"/>
            <a:endParaRPr lang="en-GB" sz="2100" dirty="0">
              <a:solidFill>
                <a:prstClr val="black"/>
              </a:solidFill>
            </a:endParaRPr>
          </a:p>
          <a:p>
            <a:pPr marL="0" indent="0">
              <a:buNone/>
            </a:pPr>
            <a:endParaRPr lang="en-GB" sz="2400" b="1" dirty="0">
              <a:solidFill>
                <a:srgbClr val="005EB8"/>
              </a:solidFill>
            </a:endParaRPr>
          </a:p>
          <a:p>
            <a:pPr marL="457200" lvl="1" indent="0">
              <a:buNone/>
            </a:pPr>
            <a:endParaRPr lang="en-GB" sz="1800" dirty="0">
              <a:solidFill>
                <a:prstClr val="black"/>
              </a:solidFill>
            </a:endParaRPr>
          </a:p>
          <a:p>
            <a:endParaRPr lang="en-GB" sz="1800" dirty="0">
              <a:solidFill>
                <a:prstClr val="black"/>
              </a:solidFill>
            </a:endParaRPr>
          </a:p>
        </p:txBody>
      </p:sp>
      <p:pic>
        <p:nvPicPr>
          <p:cNvPr id="18" name="Audio 17">
            <a:hlinkClick r:id="" action="ppaction://media"/>
            <a:extLst>
              <a:ext uri="{FF2B5EF4-FFF2-40B4-BE49-F238E27FC236}">
                <a16:creationId xmlns:a16="http://schemas.microsoft.com/office/drawing/2014/main" id="{B4A0D58E-00A6-43FF-8668-A0DADC0877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40833993"/>
      </p:ext>
    </p:extLst>
  </p:cSld>
  <p:clrMapOvr>
    <a:masterClrMapping/>
  </p:clrMapOvr>
  <mc:AlternateContent xmlns:mc="http://schemas.openxmlformats.org/markup-compatibility/2006" xmlns:p14="http://schemas.microsoft.com/office/powerpoint/2010/main">
    <mc:Choice Requires="p14">
      <p:transition spd="slow" p14:dur="2000" advTm="88751"/>
    </mc:Choice>
    <mc:Fallback xmlns="">
      <p:transition spd="slow" advTm="88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0856" y="269776"/>
            <a:ext cx="8229600" cy="1143000"/>
          </a:xfrm>
        </p:spPr>
        <p:txBody>
          <a:bodyPr>
            <a:normAutofit/>
          </a:bodyPr>
          <a:lstStyle/>
          <a:p>
            <a:pPr algn="l"/>
            <a:r>
              <a:rPr lang="en-GB" dirty="0"/>
              <a:t>Chlamydia</a:t>
            </a:r>
          </a:p>
        </p:txBody>
      </p:sp>
      <p:sp>
        <p:nvSpPr>
          <p:cNvPr id="3" name="Subtitle 2"/>
          <p:cNvSpPr>
            <a:spLocks noGrp="1"/>
          </p:cNvSpPr>
          <p:nvPr>
            <p:ph idx="1"/>
          </p:nvPr>
        </p:nvSpPr>
        <p:spPr>
          <a:xfrm>
            <a:off x="1991544" y="1268760"/>
            <a:ext cx="8280920" cy="4824536"/>
          </a:xfrm>
        </p:spPr>
        <p:txBody>
          <a:bodyPr>
            <a:normAutofit lnSpcReduction="10000"/>
          </a:bodyPr>
          <a:lstStyle/>
          <a:p>
            <a:pPr marL="0" indent="0">
              <a:buNone/>
            </a:pPr>
            <a:r>
              <a:rPr lang="en-GB" sz="1900" b="1" dirty="0">
                <a:solidFill>
                  <a:srgbClr val="005EB8"/>
                </a:solidFill>
              </a:rPr>
              <a:t>How quickly can people test?</a:t>
            </a:r>
          </a:p>
          <a:p>
            <a:r>
              <a:rPr lang="en-GB" sz="1900" dirty="0"/>
              <a:t>Two weeks after sexual contact</a:t>
            </a:r>
          </a:p>
          <a:p>
            <a:pPr marL="0" indent="0">
              <a:buNone/>
            </a:pPr>
            <a:endParaRPr lang="en-GB" sz="1900" dirty="0"/>
          </a:p>
          <a:p>
            <a:pPr marL="0" indent="0">
              <a:buNone/>
            </a:pPr>
            <a:r>
              <a:rPr lang="en-GB" sz="1900" b="1" dirty="0">
                <a:solidFill>
                  <a:srgbClr val="005EB8"/>
                </a:solidFill>
              </a:rPr>
              <a:t>Testing &amp; diagnosis?</a:t>
            </a:r>
            <a:r>
              <a:rPr lang="en-GB" sz="1900" dirty="0"/>
              <a:t> </a:t>
            </a:r>
          </a:p>
          <a:p>
            <a:r>
              <a:rPr lang="en-GB" sz="1900" dirty="0"/>
              <a:t>Self taken tests: urine, vaginal, rectal and throat swabs </a:t>
            </a:r>
          </a:p>
          <a:p>
            <a:r>
              <a:rPr lang="en-GB" sz="1900" dirty="0"/>
              <a:t>Nurse/Dr taken tests (if symptoms)</a:t>
            </a:r>
          </a:p>
          <a:p>
            <a:pPr marL="0" indent="0">
              <a:buNone/>
            </a:pPr>
            <a:endParaRPr lang="en-GB" sz="1900" dirty="0"/>
          </a:p>
          <a:p>
            <a:pPr marL="0" indent="0">
              <a:buNone/>
            </a:pPr>
            <a:r>
              <a:rPr lang="en-GB" sz="1900" b="1" dirty="0">
                <a:solidFill>
                  <a:srgbClr val="005EB8"/>
                </a:solidFill>
              </a:rPr>
              <a:t>How is it treated?</a:t>
            </a:r>
          </a:p>
          <a:p>
            <a:r>
              <a:rPr lang="en-GB" sz="1900" dirty="0"/>
              <a:t>7 day course of antibiotic tablets (twice daily)</a:t>
            </a:r>
          </a:p>
          <a:p>
            <a:pPr marL="0" indent="0">
              <a:buNone/>
            </a:pPr>
            <a:endParaRPr lang="en-GB" sz="1900" dirty="0"/>
          </a:p>
          <a:p>
            <a:pPr marL="0" indent="0">
              <a:buNone/>
            </a:pPr>
            <a:r>
              <a:rPr lang="en-GB" sz="1900" b="1" dirty="0">
                <a:solidFill>
                  <a:srgbClr val="005EB8"/>
                </a:solidFill>
              </a:rPr>
              <a:t>What advice should you give about testing?</a:t>
            </a:r>
          </a:p>
          <a:p>
            <a:r>
              <a:rPr lang="en-GB" sz="1900" dirty="0"/>
              <a:t>Men who are having sex with men test every 3 months. </a:t>
            </a:r>
          </a:p>
          <a:p>
            <a:r>
              <a:rPr lang="en-GB" sz="1900" dirty="0"/>
              <a:t>For everyone else testing should be done annually or following a partner change (preferably before sex with new or untested partners)</a:t>
            </a:r>
            <a:endParaRPr lang="en-GB" sz="1900" b="1" dirty="0">
              <a:solidFill>
                <a:srgbClr val="005EB8"/>
              </a:solidFill>
            </a:endParaRPr>
          </a:p>
          <a:p>
            <a:pPr marL="0" indent="0">
              <a:buNone/>
            </a:pPr>
            <a:endParaRPr lang="en-GB" sz="2400" b="1" dirty="0">
              <a:solidFill>
                <a:srgbClr val="005EB8"/>
              </a:solidFill>
            </a:endParaRPr>
          </a:p>
        </p:txBody>
      </p:sp>
      <p:sp>
        <p:nvSpPr>
          <p:cNvPr id="8" name="Slide Number Placeholder 7">
            <a:extLst>
              <a:ext uri="{FF2B5EF4-FFF2-40B4-BE49-F238E27FC236}">
                <a16:creationId xmlns:a16="http://schemas.microsoft.com/office/drawing/2014/main" id="{C57384E1-5302-9A49-9DBB-E0C4B0CED63F}"/>
              </a:ext>
            </a:extLst>
          </p:cNvPr>
          <p:cNvSpPr>
            <a:spLocks noGrp="1"/>
          </p:cNvSpPr>
          <p:nvPr>
            <p:ph type="sldNum" sz="quarter" idx="12"/>
          </p:nvPr>
        </p:nvSpPr>
        <p:spPr/>
        <p:txBody>
          <a:bodyPr/>
          <a:lstStyle/>
          <a:p>
            <a:fld id="{3CBAF558-993E-F24D-8CA0-AE83BF0134CC}" type="slidenum">
              <a:rPr lang="en-GB">
                <a:latin typeface="Arial" panose="020B0604020202020204"/>
              </a:rPr>
              <a:pPr/>
              <a:t>6</a:t>
            </a:fld>
            <a:endParaRPr lang="en-GB" dirty="0">
              <a:latin typeface="Arial" panose="020B0604020202020204"/>
            </a:endParaRPr>
          </a:p>
        </p:txBody>
      </p:sp>
      <p:sp>
        <p:nvSpPr>
          <p:cNvPr id="6" name="Footer Placeholder 6">
            <a:extLst>
              <a:ext uri="{FF2B5EF4-FFF2-40B4-BE49-F238E27FC236}">
                <a16:creationId xmlns:a16="http://schemas.microsoft.com/office/drawing/2014/main" id="{179F6317-2050-0C4E-8868-C80E4EBAB414}"/>
              </a:ext>
            </a:extLst>
          </p:cNvPr>
          <p:cNvSpPr>
            <a:spLocks noGrp="1"/>
          </p:cNvSpPr>
          <p:nvPr>
            <p:ph type="ftr" sz="quarter" idx="11"/>
          </p:nvPr>
        </p:nvSpPr>
        <p:spPr>
          <a:xfrm>
            <a:off x="7636541" y="6502105"/>
            <a:ext cx="1810544" cy="365125"/>
          </a:xfrm>
        </p:spPr>
        <p:txBody>
          <a:bodyPr/>
          <a:lstStyle/>
          <a:p>
            <a:r>
              <a:rPr lang="en-GB" dirty="0"/>
              <a:t>Health promotion &amp; Digital service </a:t>
            </a:r>
          </a:p>
        </p:txBody>
      </p:sp>
      <p:pic>
        <p:nvPicPr>
          <p:cNvPr id="10" name="Audio 9">
            <a:hlinkClick r:id="" action="ppaction://media"/>
            <a:extLst>
              <a:ext uri="{FF2B5EF4-FFF2-40B4-BE49-F238E27FC236}">
                <a16:creationId xmlns:a16="http://schemas.microsoft.com/office/drawing/2014/main" id="{44728FA8-E3B1-42C5-B434-23466DBE15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92088501"/>
      </p:ext>
    </p:extLst>
  </p:cSld>
  <p:clrMapOvr>
    <a:masterClrMapping/>
  </p:clrMapOvr>
  <mc:AlternateContent xmlns:mc="http://schemas.openxmlformats.org/markup-compatibility/2006" xmlns:p14="http://schemas.microsoft.com/office/powerpoint/2010/main">
    <mc:Choice Requires="p14">
      <p:transition spd="slow" p14:dur="2000" advTm="48966"/>
    </mc:Choice>
    <mc:Fallback xmlns="">
      <p:transition spd="slow" advTm="48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dirty="0"/>
              <a:t>Gonorrhoea</a:t>
            </a:r>
          </a:p>
        </p:txBody>
      </p:sp>
      <p:sp>
        <p:nvSpPr>
          <p:cNvPr id="3" name="Subtitle 2"/>
          <p:cNvSpPr>
            <a:spLocks noGrp="1"/>
          </p:cNvSpPr>
          <p:nvPr>
            <p:ph idx="1"/>
          </p:nvPr>
        </p:nvSpPr>
        <p:spPr>
          <a:xfrm>
            <a:off x="2027548" y="1417638"/>
            <a:ext cx="8136904" cy="4752528"/>
          </a:xfrm>
        </p:spPr>
        <p:txBody>
          <a:bodyPr>
            <a:normAutofit/>
          </a:bodyPr>
          <a:lstStyle/>
          <a:p>
            <a:pPr marL="0" indent="0">
              <a:buNone/>
            </a:pPr>
            <a:r>
              <a:rPr lang="en-GB" sz="1800" b="1" dirty="0">
                <a:solidFill>
                  <a:srgbClr val="005EB8"/>
                </a:solidFill>
              </a:rPr>
              <a:t>How is it passed on?</a:t>
            </a:r>
          </a:p>
          <a:p>
            <a:pPr marL="285750" indent="-285750"/>
            <a:r>
              <a:rPr lang="en-GB" sz="1800" dirty="0"/>
              <a:t>Vaginal, oral &amp; anal sex</a:t>
            </a:r>
          </a:p>
          <a:p>
            <a:pPr marL="285750" indent="-285750"/>
            <a:r>
              <a:rPr lang="en-GB" sz="1800" dirty="0"/>
              <a:t>Other sex acts : ‘fingering’/mutual masturbation</a:t>
            </a:r>
          </a:p>
          <a:p>
            <a:pPr marL="285750" indent="-285750"/>
            <a:endParaRPr lang="en-GB" sz="1800" dirty="0"/>
          </a:p>
          <a:p>
            <a:pPr marL="0" indent="0">
              <a:buNone/>
            </a:pPr>
            <a:r>
              <a:rPr lang="en-GB" sz="1800" b="1" dirty="0">
                <a:solidFill>
                  <a:srgbClr val="005EB8"/>
                </a:solidFill>
              </a:rPr>
              <a:t>What are the signs and symptoms? </a:t>
            </a:r>
            <a:endParaRPr lang="en-GB" sz="1800" dirty="0">
              <a:solidFill>
                <a:srgbClr val="005EB8"/>
              </a:solidFill>
            </a:endParaRPr>
          </a:p>
          <a:p>
            <a:r>
              <a:rPr lang="en-GB" sz="1800" dirty="0"/>
              <a:t>Green/Yellow discharge from vagina or penis</a:t>
            </a:r>
          </a:p>
          <a:p>
            <a:pPr marL="285750" indent="-285750"/>
            <a:r>
              <a:rPr lang="en-GB" sz="1800" dirty="0"/>
              <a:t>Pain passing urine</a:t>
            </a:r>
          </a:p>
          <a:p>
            <a:pPr marL="285750" indent="-285750"/>
            <a:r>
              <a:rPr lang="en-GB" sz="1800" dirty="0"/>
              <a:t>Testicular pain</a:t>
            </a:r>
          </a:p>
          <a:p>
            <a:pPr marL="285750" indent="-285750"/>
            <a:r>
              <a:rPr lang="en-GB" sz="1800" dirty="0"/>
              <a:t>Unusual bleeding</a:t>
            </a:r>
          </a:p>
          <a:p>
            <a:pPr marL="285750" indent="-285750"/>
            <a:r>
              <a:rPr lang="en-GB" sz="1800" dirty="0"/>
              <a:t>Lower abdominal (tummy) pain</a:t>
            </a:r>
          </a:p>
          <a:p>
            <a:pPr marL="285750" indent="-285750"/>
            <a:r>
              <a:rPr lang="en-GB" sz="1800" dirty="0"/>
              <a:t>Sore bottom and throat </a:t>
            </a:r>
          </a:p>
          <a:p>
            <a:pPr marL="285750" indent="-285750">
              <a:buFontTx/>
              <a:buChar char="-"/>
            </a:pPr>
            <a:endParaRPr lang="en-GB" sz="1800" dirty="0"/>
          </a:p>
          <a:p>
            <a:r>
              <a:rPr lang="en-GB" sz="1800" dirty="0"/>
              <a:t>10% males show no symptoms</a:t>
            </a:r>
          </a:p>
          <a:p>
            <a:r>
              <a:rPr lang="en-GB" sz="1800" dirty="0"/>
              <a:t>50% females show no symptoms </a:t>
            </a:r>
          </a:p>
          <a:p>
            <a:pPr marL="0" indent="0">
              <a:buNone/>
            </a:pPr>
            <a:endParaRPr lang="en-GB" sz="1800" dirty="0"/>
          </a:p>
        </p:txBody>
      </p:sp>
      <p:sp>
        <p:nvSpPr>
          <p:cNvPr id="8" name="Slide Number Placeholder 7">
            <a:extLst>
              <a:ext uri="{FF2B5EF4-FFF2-40B4-BE49-F238E27FC236}">
                <a16:creationId xmlns:a16="http://schemas.microsoft.com/office/drawing/2014/main" id="{C57384E1-5302-9A49-9DBB-E0C4B0CED63F}"/>
              </a:ext>
            </a:extLst>
          </p:cNvPr>
          <p:cNvSpPr>
            <a:spLocks noGrp="1"/>
          </p:cNvSpPr>
          <p:nvPr>
            <p:ph type="sldNum" sz="quarter" idx="12"/>
          </p:nvPr>
        </p:nvSpPr>
        <p:spPr/>
        <p:txBody>
          <a:bodyPr/>
          <a:lstStyle/>
          <a:p>
            <a:fld id="{3CBAF558-993E-F24D-8CA0-AE83BF0134CC}" type="slidenum">
              <a:rPr lang="en-GB">
                <a:latin typeface="Arial" panose="020B0604020202020204"/>
              </a:rPr>
              <a:pPr/>
              <a:t>7</a:t>
            </a:fld>
            <a:endParaRPr lang="en-GB" dirty="0">
              <a:latin typeface="Arial" panose="020B0604020202020204"/>
            </a:endParaRPr>
          </a:p>
        </p:txBody>
      </p:sp>
      <p:sp>
        <p:nvSpPr>
          <p:cNvPr id="6" name="Footer Placeholder 6">
            <a:extLst>
              <a:ext uri="{FF2B5EF4-FFF2-40B4-BE49-F238E27FC236}">
                <a16:creationId xmlns:a16="http://schemas.microsoft.com/office/drawing/2014/main" id="{179F6317-2050-0C4E-8868-C80E4EBAB414}"/>
              </a:ext>
            </a:extLst>
          </p:cNvPr>
          <p:cNvSpPr>
            <a:spLocks noGrp="1"/>
          </p:cNvSpPr>
          <p:nvPr>
            <p:ph type="ftr" sz="quarter" idx="11"/>
          </p:nvPr>
        </p:nvSpPr>
        <p:spPr>
          <a:xfrm>
            <a:off x="7375287" y="6502105"/>
            <a:ext cx="1810544" cy="365125"/>
          </a:xfrm>
        </p:spPr>
        <p:txBody>
          <a:bodyPr/>
          <a:lstStyle/>
          <a:p>
            <a:r>
              <a:rPr lang="en-GB" dirty="0"/>
              <a:t>Health promotion &amp; Digital service </a:t>
            </a:r>
          </a:p>
        </p:txBody>
      </p:sp>
      <p:pic>
        <p:nvPicPr>
          <p:cNvPr id="11" name="Audio 10">
            <a:hlinkClick r:id="" action="ppaction://media"/>
            <a:extLst>
              <a:ext uri="{FF2B5EF4-FFF2-40B4-BE49-F238E27FC236}">
                <a16:creationId xmlns:a16="http://schemas.microsoft.com/office/drawing/2014/main" id="{86F4F82E-60C2-4720-AF73-DB55D0ECEF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3215751"/>
      </p:ext>
    </p:extLst>
  </p:cSld>
  <p:clrMapOvr>
    <a:masterClrMapping/>
  </p:clrMapOvr>
  <mc:AlternateContent xmlns:mc="http://schemas.openxmlformats.org/markup-compatibility/2006" xmlns:p14="http://schemas.microsoft.com/office/powerpoint/2010/main">
    <mc:Choice Requires="p14">
      <p:transition spd="slow" p14:dur="2000" advTm="64872"/>
    </mc:Choice>
    <mc:Fallback xmlns="">
      <p:transition spd="slow" advTm="64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dirty="0"/>
              <a:t>Gonorrhoea</a:t>
            </a:r>
          </a:p>
        </p:txBody>
      </p:sp>
      <p:sp>
        <p:nvSpPr>
          <p:cNvPr id="3" name="Subtitle 2"/>
          <p:cNvSpPr>
            <a:spLocks noGrp="1"/>
          </p:cNvSpPr>
          <p:nvPr>
            <p:ph idx="1"/>
          </p:nvPr>
        </p:nvSpPr>
        <p:spPr>
          <a:xfrm>
            <a:off x="1991544" y="1340768"/>
            <a:ext cx="8136904" cy="4752528"/>
          </a:xfrm>
        </p:spPr>
        <p:txBody>
          <a:bodyPr>
            <a:normAutofit fontScale="92500" lnSpcReduction="10000"/>
          </a:bodyPr>
          <a:lstStyle/>
          <a:p>
            <a:pPr marL="0" indent="0">
              <a:buNone/>
            </a:pPr>
            <a:r>
              <a:rPr lang="en-GB" sz="1900" b="1" dirty="0">
                <a:solidFill>
                  <a:srgbClr val="005EB8"/>
                </a:solidFill>
              </a:rPr>
              <a:t>How quickly can people test? </a:t>
            </a:r>
          </a:p>
          <a:p>
            <a:r>
              <a:rPr lang="en-GB" sz="1900" dirty="0"/>
              <a:t>Symptoms can appear 2-5 days after exposure (sometimes sooner)</a:t>
            </a:r>
          </a:p>
          <a:p>
            <a:pPr marL="285750" indent="-285750"/>
            <a:r>
              <a:rPr lang="en-GB" sz="1900" dirty="0"/>
              <a:t>If no symptoms test two weeks after contact</a:t>
            </a:r>
          </a:p>
          <a:p>
            <a:endParaRPr lang="en-GB" sz="1900" b="1" dirty="0"/>
          </a:p>
          <a:p>
            <a:pPr marL="0" indent="0">
              <a:buNone/>
            </a:pPr>
            <a:r>
              <a:rPr lang="en-GB" sz="1900" b="1" dirty="0">
                <a:solidFill>
                  <a:srgbClr val="005EB8"/>
                </a:solidFill>
              </a:rPr>
              <a:t>How do people test?</a:t>
            </a:r>
          </a:p>
          <a:p>
            <a:r>
              <a:rPr lang="en-GB" sz="1900" dirty="0"/>
              <a:t>Self taken urine, vaginal, rectal and throat swabs</a:t>
            </a:r>
          </a:p>
          <a:p>
            <a:r>
              <a:rPr lang="en-GB" sz="1900" dirty="0"/>
              <a:t>Nurse/Dr taken swabs (if symptoms ) </a:t>
            </a:r>
          </a:p>
          <a:p>
            <a:endParaRPr lang="en-GB" sz="1900" dirty="0"/>
          </a:p>
          <a:p>
            <a:pPr marL="0" indent="0">
              <a:buNone/>
            </a:pPr>
            <a:r>
              <a:rPr lang="en-GB" sz="1900" b="1" dirty="0">
                <a:solidFill>
                  <a:srgbClr val="005EB8"/>
                </a:solidFill>
              </a:rPr>
              <a:t>How is it treated?</a:t>
            </a:r>
          </a:p>
          <a:p>
            <a:pPr marL="285750" indent="-285750"/>
            <a:r>
              <a:rPr lang="en-GB" sz="1900" dirty="0"/>
              <a:t>  One antibiotic injection</a:t>
            </a:r>
          </a:p>
          <a:p>
            <a:endParaRPr lang="en-GB" sz="1900" b="1" dirty="0"/>
          </a:p>
          <a:p>
            <a:pPr marL="0" indent="0">
              <a:buNone/>
            </a:pPr>
            <a:r>
              <a:rPr lang="en-GB" sz="1900" b="1" dirty="0">
                <a:solidFill>
                  <a:srgbClr val="005EB8"/>
                </a:solidFill>
              </a:rPr>
              <a:t>What advice should you give ?</a:t>
            </a:r>
            <a:endParaRPr lang="en-GB" sz="1900" dirty="0"/>
          </a:p>
          <a:p>
            <a:pPr marL="285750" indent="-285750"/>
            <a:r>
              <a:rPr lang="en-GB" sz="1900" dirty="0"/>
              <a:t>Men who are having sex with men test every 3 months. </a:t>
            </a:r>
          </a:p>
          <a:p>
            <a:pPr marL="285750" indent="-285750"/>
            <a:r>
              <a:rPr lang="en-GB" sz="1900" dirty="0"/>
              <a:t>For everyone else testing should be done annually or following a partner change (preferably before sex with new or untested partners)</a:t>
            </a:r>
            <a:endParaRPr lang="en-GB" sz="1900" b="1" dirty="0">
              <a:solidFill>
                <a:srgbClr val="005EB8"/>
              </a:solidFill>
            </a:endParaRPr>
          </a:p>
          <a:p>
            <a:pPr marL="285750" indent="-285750"/>
            <a:endParaRPr lang="en-GB" sz="1900" dirty="0"/>
          </a:p>
          <a:p>
            <a:pPr marL="285750" indent="-285750"/>
            <a:endParaRPr lang="en-GB" sz="1900" dirty="0"/>
          </a:p>
          <a:p>
            <a:pPr marL="0" indent="0">
              <a:buNone/>
            </a:pPr>
            <a:endParaRPr lang="en-GB" sz="1800" dirty="0"/>
          </a:p>
        </p:txBody>
      </p:sp>
      <p:sp>
        <p:nvSpPr>
          <p:cNvPr id="8" name="Slide Number Placeholder 7">
            <a:extLst>
              <a:ext uri="{FF2B5EF4-FFF2-40B4-BE49-F238E27FC236}">
                <a16:creationId xmlns:a16="http://schemas.microsoft.com/office/drawing/2014/main" id="{C57384E1-5302-9A49-9DBB-E0C4B0CED63F}"/>
              </a:ext>
            </a:extLst>
          </p:cNvPr>
          <p:cNvSpPr>
            <a:spLocks noGrp="1"/>
          </p:cNvSpPr>
          <p:nvPr>
            <p:ph type="sldNum" sz="quarter" idx="12"/>
          </p:nvPr>
        </p:nvSpPr>
        <p:spPr/>
        <p:txBody>
          <a:bodyPr/>
          <a:lstStyle/>
          <a:p>
            <a:fld id="{3CBAF558-993E-F24D-8CA0-AE83BF0134CC}" type="slidenum">
              <a:rPr lang="en-GB">
                <a:latin typeface="Arial" panose="020B0604020202020204"/>
              </a:rPr>
              <a:pPr/>
              <a:t>8</a:t>
            </a:fld>
            <a:endParaRPr lang="en-GB" dirty="0">
              <a:latin typeface="Arial" panose="020B0604020202020204"/>
            </a:endParaRPr>
          </a:p>
        </p:txBody>
      </p:sp>
      <p:sp>
        <p:nvSpPr>
          <p:cNvPr id="6" name="Footer Placeholder 6">
            <a:extLst>
              <a:ext uri="{FF2B5EF4-FFF2-40B4-BE49-F238E27FC236}">
                <a16:creationId xmlns:a16="http://schemas.microsoft.com/office/drawing/2014/main" id="{179F6317-2050-0C4E-8868-C80E4EBAB414}"/>
              </a:ext>
            </a:extLst>
          </p:cNvPr>
          <p:cNvSpPr>
            <a:spLocks noGrp="1"/>
          </p:cNvSpPr>
          <p:nvPr>
            <p:ph type="ftr" sz="quarter" idx="11"/>
          </p:nvPr>
        </p:nvSpPr>
        <p:spPr>
          <a:xfrm>
            <a:off x="7340455" y="6502105"/>
            <a:ext cx="1810544" cy="365125"/>
          </a:xfrm>
        </p:spPr>
        <p:txBody>
          <a:bodyPr/>
          <a:lstStyle/>
          <a:p>
            <a:r>
              <a:rPr lang="en-GB" dirty="0"/>
              <a:t>Health promotion &amp; Digital service </a:t>
            </a:r>
          </a:p>
        </p:txBody>
      </p:sp>
      <p:pic>
        <p:nvPicPr>
          <p:cNvPr id="7" name="Audio 6">
            <a:hlinkClick r:id="" action="ppaction://media"/>
            <a:extLst>
              <a:ext uri="{FF2B5EF4-FFF2-40B4-BE49-F238E27FC236}">
                <a16:creationId xmlns:a16="http://schemas.microsoft.com/office/drawing/2014/main" id="{243349A5-689E-4C8D-82B4-68B948B03F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51474176"/>
      </p:ext>
    </p:extLst>
  </p:cSld>
  <p:clrMapOvr>
    <a:masterClrMapping/>
  </p:clrMapOvr>
  <mc:AlternateContent xmlns:mc="http://schemas.openxmlformats.org/markup-compatibility/2006" xmlns:p14="http://schemas.microsoft.com/office/powerpoint/2010/main">
    <mc:Choice Requires="p14">
      <p:transition spd="slow" p14:dur="2000" advTm="45633"/>
    </mc:Choice>
    <mc:Fallback xmlns="">
      <p:transition spd="slow" advTm="45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GB" dirty="0"/>
              <a:t>Syphilis</a:t>
            </a:r>
          </a:p>
        </p:txBody>
      </p:sp>
      <p:sp>
        <p:nvSpPr>
          <p:cNvPr id="3" name="Subtitle 2"/>
          <p:cNvSpPr>
            <a:spLocks noGrp="1"/>
          </p:cNvSpPr>
          <p:nvPr>
            <p:ph idx="1"/>
          </p:nvPr>
        </p:nvSpPr>
        <p:spPr>
          <a:xfrm>
            <a:off x="1991544" y="1340768"/>
            <a:ext cx="8136904" cy="4752528"/>
          </a:xfrm>
        </p:spPr>
        <p:txBody>
          <a:bodyPr>
            <a:normAutofit fontScale="92500" lnSpcReduction="20000"/>
          </a:bodyPr>
          <a:lstStyle/>
          <a:p>
            <a:pPr marL="0" indent="0">
              <a:buNone/>
            </a:pPr>
            <a:r>
              <a:rPr lang="en-GB" sz="1900" b="1" dirty="0">
                <a:solidFill>
                  <a:srgbClr val="005EB8"/>
                </a:solidFill>
              </a:rPr>
              <a:t>Why are we worried? </a:t>
            </a:r>
          </a:p>
          <a:p>
            <a:r>
              <a:rPr lang="en-GB" sz="1900" dirty="0"/>
              <a:t>Syphilis, if untreated can lead to long terms health complications</a:t>
            </a:r>
          </a:p>
          <a:p>
            <a:r>
              <a:rPr lang="en-GB" sz="1900" dirty="0"/>
              <a:t>It can cause particular harm during pregnancy and lead to miscarriage, stillbirth or infant death</a:t>
            </a:r>
          </a:p>
          <a:p>
            <a:r>
              <a:rPr lang="en-GB" sz="1900" dirty="0"/>
              <a:t>It may increase the chances of HIV transmission</a:t>
            </a:r>
          </a:p>
          <a:p>
            <a:endParaRPr lang="en-GB" sz="1900" b="1" dirty="0"/>
          </a:p>
          <a:p>
            <a:pPr marL="0" indent="0">
              <a:buNone/>
            </a:pPr>
            <a:r>
              <a:rPr lang="en-GB" sz="1900" b="1" dirty="0">
                <a:solidFill>
                  <a:srgbClr val="005EB8"/>
                </a:solidFill>
              </a:rPr>
              <a:t>How is it passed on?</a:t>
            </a:r>
          </a:p>
          <a:p>
            <a:r>
              <a:rPr lang="en-GB" sz="1900" dirty="0"/>
              <a:t>Anal, oral and vaginal sex</a:t>
            </a:r>
          </a:p>
          <a:p>
            <a:r>
              <a:rPr lang="en-GB" sz="1900" dirty="0"/>
              <a:t>Rarely by skin to skin contact</a:t>
            </a:r>
          </a:p>
          <a:p>
            <a:endParaRPr lang="en-GB" sz="1900" dirty="0"/>
          </a:p>
          <a:p>
            <a:pPr marL="0" indent="0">
              <a:buNone/>
            </a:pPr>
            <a:r>
              <a:rPr lang="en-GB" sz="1900" b="1" dirty="0">
                <a:solidFill>
                  <a:srgbClr val="005EB8"/>
                </a:solidFill>
              </a:rPr>
              <a:t>What are the signs and symptoms?</a:t>
            </a:r>
          </a:p>
          <a:p>
            <a:pPr marL="285750" indent="-285750"/>
            <a:r>
              <a:rPr lang="en-GB" sz="1900" dirty="0"/>
              <a:t>Not everyone develops symptoms of infection</a:t>
            </a:r>
          </a:p>
          <a:p>
            <a:pPr marL="285750" indent="-285750"/>
            <a:r>
              <a:rPr lang="en-GB" sz="1900" dirty="0"/>
              <a:t>A sore or ulcer which appears around the genitals, bottom or mouth</a:t>
            </a:r>
          </a:p>
          <a:p>
            <a:pPr marL="285750" indent="-285750"/>
            <a:r>
              <a:rPr lang="en-GB" sz="1900" dirty="0"/>
              <a:t>Blotchy skin rash over body (also palms of hands and soles of feet)</a:t>
            </a:r>
          </a:p>
          <a:p>
            <a:pPr marL="285750" indent="-285750"/>
            <a:r>
              <a:rPr lang="en-GB" sz="1900" dirty="0"/>
              <a:t>Swollen glands in armpits and groin  </a:t>
            </a:r>
          </a:p>
          <a:p>
            <a:pPr marL="285750" indent="-285750"/>
            <a:r>
              <a:rPr lang="en-GB" sz="1900" dirty="0"/>
              <a:t>Symptoms disappear and can lead to long term damage to body</a:t>
            </a:r>
            <a:endParaRPr lang="en-GB" sz="1900" b="1" dirty="0"/>
          </a:p>
          <a:p>
            <a:pPr marL="0" indent="0">
              <a:buNone/>
            </a:pPr>
            <a:endParaRPr lang="en-GB" sz="1900" dirty="0"/>
          </a:p>
          <a:p>
            <a:pPr marL="0" indent="0">
              <a:buNone/>
            </a:pPr>
            <a:endParaRPr lang="en-GB" sz="1800" dirty="0"/>
          </a:p>
        </p:txBody>
      </p:sp>
      <p:sp>
        <p:nvSpPr>
          <p:cNvPr id="8" name="Slide Number Placeholder 7">
            <a:extLst>
              <a:ext uri="{FF2B5EF4-FFF2-40B4-BE49-F238E27FC236}">
                <a16:creationId xmlns:a16="http://schemas.microsoft.com/office/drawing/2014/main" id="{C57384E1-5302-9A49-9DBB-E0C4B0CED63F}"/>
              </a:ext>
            </a:extLst>
          </p:cNvPr>
          <p:cNvSpPr>
            <a:spLocks noGrp="1"/>
          </p:cNvSpPr>
          <p:nvPr>
            <p:ph type="sldNum" sz="quarter" idx="12"/>
          </p:nvPr>
        </p:nvSpPr>
        <p:spPr/>
        <p:txBody>
          <a:bodyPr/>
          <a:lstStyle/>
          <a:p>
            <a:fld id="{3CBAF558-993E-F24D-8CA0-AE83BF0134CC}" type="slidenum">
              <a:rPr lang="en-GB">
                <a:latin typeface="Arial" panose="020B0604020202020204"/>
              </a:rPr>
              <a:pPr/>
              <a:t>9</a:t>
            </a:fld>
            <a:endParaRPr lang="en-GB" dirty="0">
              <a:latin typeface="Arial" panose="020B0604020202020204"/>
            </a:endParaRPr>
          </a:p>
        </p:txBody>
      </p:sp>
      <p:sp>
        <p:nvSpPr>
          <p:cNvPr id="6" name="Footer Placeholder 6">
            <a:extLst>
              <a:ext uri="{FF2B5EF4-FFF2-40B4-BE49-F238E27FC236}">
                <a16:creationId xmlns:a16="http://schemas.microsoft.com/office/drawing/2014/main" id="{179F6317-2050-0C4E-8868-C80E4EBAB414}"/>
              </a:ext>
            </a:extLst>
          </p:cNvPr>
          <p:cNvSpPr>
            <a:spLocks noGrp="1"/>
          </p:cNvSpPr>
          <p:nvPr>
            <p:ph type="ftr" sz="quarter" idx="11"/>
          </p:nvPr>
        </p:nvSpPr>
        <p:spPr>
          <a:xfrm>
            <a:off x="7331748" y="6502105"/>
            <a:ext cx="1810544" cy="365125"/>
          </a:xfrm>
        </p:spPr>
        <p:txBody>
          <a:bodyPr/>
          <a:lstStyle/>
          <a:p>
            <a:r>
              <a:rPr lang="en-GB" dirty="0"/>
              <a:t>Health promotion &amp; Digital service </a:t>
            </a:r>
          </a:p>
        </p:txBody>
      </p:sp>
      <p:pic>
        <p:nvPicPr>
          <p:cNvPr id="7" name="Audio 6">
            <a:hlinkClick r:id="" action="ppaction://media"/>
            <a:extLst>
              <a:ext uri="{FF2B5EF4-FFF2-40B4-BE49-F238E27FC236}">
                <a16:creationId xmlns:a16="http://schemas.microsoft.com/office/drawing/2014/main" id="{98CDD97F-25E9-47BB-AA99-60431D8679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74988304"/>
      </p:ext>
    </p:extLst>
  </p:cSld>
  <p:clrMapOvr>
    <a:masterClrMapping/>
  </p:clrMapOvr>
  <mc:AlternateContent xmlns:mc="http://schemas.openxmlformats.org/markup-compatibility/2006" xmlns:p14="http://schemas.microsoft.com/office/powerpoint/2010/main">
    <mc:Choice Requires="p14">
      <p:transition spd="slow" p14:dur="2000" advTm="70310"/>
    </mc:Choice>
    <mc:Fallback xmlns="">
      <p:transition spd="slow" advTm="70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531</TotalTime>
  <Words>3417</Words>
  <Application>Microsoft Office PowerPoint</Application>
  <PresentationFormat>Widescreen</PresentationFormat>
  <Paragraphs>475</Paragraphs>
  <Slides>20</Slides>
  <Notes>20</Notes>
  <HiddenSlides>0</HiddenSlides>
  <MMClips>20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1_Office Theme</vt:lpstr>
      <vt:lpstr>Sexual health West Sussex</vt:lpstr>
      <vt:lpstr>Importance of early  STI detection</vt:lpstr>
      <vt:lpstr>What are the risk  factors?</vt:lpstr>
      <vt:lpstr>STI distribution by  age &amp; gender</vt:lpstr>
      <vt:lpstr>Chlamydia</vt:lpstr>
      <vt:lpstr>Chlamydia</vt:lpstr>
      <vt:lpstr>Gonorrhoea</vt:lpstr>
      <vt:lpstr>Gonorrhoea</vt:lpstr>
      <vt:lpstr>Syphilis</vt:lpstr>
      <vt:lpstr>Syphilis</vt:lpstr>
      <vt:lpstr>HIV</vt:lpstr>
      <vt:lpstr>HIV</vt:lpstr>
      <vt:lpstr>HIV</vt:lpstr>
      <vt:lpstr>Sexual Health website</vt:lpstr>
      <vt:lpstr>Online testing</vt:lpstr>
      <vt:lpstr>What is in a self-test kit? </vt:lpstr>
      <vt:lpstr>Online testing</vt:lpstr>
      <vt:lpstr>Sexual Health website</vt:lpstr>
      <vt:lpstr>Access to services</vt:lpstr>
      <vt:lpstr>Health Promotion team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and Merle</dc:creator>
  <cp:lastModifiedBy> </cp:lastModifiedBy>
  <cp:revision>43</cp:revision>
  <dcterms:created xsi:type="dcterms:W3CDTF">2021-05-11T08:33:02Z</dcterms:created>
  <dcterms:modified xsi:type="dcterms:W3CDTF">2021-05-26T13:50:07Z</dcterms:modified>
</cp:coreProperties>
</file>