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1" r:id="rId3"/>
    <p:sldId id="297" r:id="rId4"/>
    <p:sldId id="263" r:id="rId5"/>
    <p:sldId id="261" r:id="rId6"/>
    <p:sldId id="298" r:id="rId7"/>
    <p:sldId id="273" r:id="rId8"/>
    <p:sldId id="293" r:id="rId9"/>
    <p:sldId id="299" r:id="rId10"/>
    <p:sldId id="287" r:id="rId11"/>
    <p:sldId id="289" r:id="rId12"/>
    <p:sldId id="292" r:id="rId13"/>
    <p:sldId id="300" r:id="rId14"/>
    <p:sldId id="294" r:id="rId15"/>
    <p:sldId id="272" r:id="rId16"/>
    <p:sldId id="274" r:id="rId17"/>
    <p:sldId id="28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5EB8"/>
    <a:srgbClr val="003087"/>
    <a:srgbClr val="0072C6"/>
    <a:srgbClr val="0091C9"/>
    <a:srgbClr val="009E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1" autoAdjust="0"/>
    <p:restoredTop sz="63432" autoAdjust="0"/>
  </p:normalViewPr>
  <p:slideViewPr>
    <p:cSldViewPr>
      <p:cViewPr varScale="1">
        <p:scale>
          <a:sx n="67" d="100"/>
          <a:sy n="67" d="100"/>
        </p:scale>
        <p:origin x="1668" y="33"/>
      </p:cViewPr>
      <p:guideLst>
        <p:guide orient="horz" pos="2160"/>
        <p:guide pos="2880"/>
      </p:guideLst>
    </p:cSldViewPr>
  </p:slideViewPr>
  <p:outlineViewPr>
    <p:cViewPr>
      <p:scale>
        <a:sx n="33" d="100"/>
        <a:sy n="33" d="100"/>
      </p:scale>
      <p:origin x="0" y="-18813"/>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65D6C-DEF3-2047-8C00-DECDF97F3A76}" type="datetimeFigureOut">
              <a:rPr lang="en-US" smtClean="0"/>
              <a:t>6/17/2021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42E46-854E-C645-8965-B8BE8EDD3225}" type="slidenum">
              <a:rPr lang="en-US" smtClean="0"/>
              <a:t>‹#›</a:t>
            </a:fld>
            <a:endParaRPr lang="en-US"/>
          </a:p>
        </p:txBody>
      </p:sp>
    </p:spTree>
    <p:extLst>
      <p:ext uri="{BB962C8B-B14F-4D97-AF65-F5344CB8AC3E}">
        <p14:creationId xmlns:p14="http://schemas.microsoft.com/office/powerpoint/2010/main" val="74502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brief presentation we look at some of the key approaches to  reducing risks of sexual ill health.</a:t>
            </a:r>
          </a:p>
        </p:txBody>
      </p:sp>
      <p:sp>
        <p:nvSpPr>
          <p:cNvPr id="4" name="Slide Number Placeholder 3"/>
          <p:cNvSpPr>
            <a:spLocks noGrp="1"/>
          </p:cNvSpPr>
          <p:nvPr>
            <p:ph type="sldNum" sz="quarter" idx="5"/>
          </p:nvPr>
        </p:nvSpPr>
        <p:spPr/>
        <p:txBody>
          <a:bodyPr/>
          <a:lstStyle/>
          <a:p>
            <a:fld id="{5D542E46-854E-C645-8965-B8BE8EDD3225}" type="slidenum">
              <a:rPr lang="en-US" smtClean="0"/>
              <a:t>1</a:t>
            </a:fld>
            <a:endParaRPr lang="en-US"/>
          </a:p>
        </p:txBody>
      </p:sp>
    </p:spTree>
    <p:extLst>
      <p:ext uri="{BB962C8B-B14F-4D97-AF65-F5344CB8AC3E}">
        <p14:creationId xmlns:p14="http://schemas.microsoft.com/office/powerpoint/2010/main" val="263092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recently relaunched scheme allows for online requesting of condoms and lubricant and features and embedded demonstration video as part of the registration process</a:t>
            </a:r>
          </a:p>
          <a:p>
            <a:endParaRPr lang="en-GB" dirty="0"/>
          </a:p>
          <a:p>
            <a:r>
              <a:rPr lang="en-GB" dirty="0"/>
              <a:t>The scheme offers inbuilt safeguarding and Fraser competency assessment, providing additional telephone support for vulnerable and younger people accessing the scheme</a:t>
            </a:r>
          </a:p>
          <a:p>
            <a:endParaRPr lang="en-GB" dirty="0"/>
          </a:p>
          <a:p>
            <a:r>
              <a:rPr lang="en-GB" dirty="0"/>
              <a:t>Young people have an option to request condoms to be delivered to a West Sussex postal address or to pick them up them from a designated collection point located across the county</a:t>
            </a:r>
          </a:p>
        </p:txBody>
      </p:sp>
      <p:sp>
        <p:nvSpPr>
          <p:cNvPr id="4" name="Slide Number Placeholder 3"/>
          <p:cNvSpPr>
            <a:spLocks noGrp="1"/>
          </p:cNvSpPr>
          <p:nvPr>
            <p:ph type="sldNum" sz="quarter" idx="5"/>
          </p:nvPr>
        </p:nvSpPr>
        <p:spPr/>
        <p:txBody>
          <a:bodyPr/>
          <a:lstStyle/>
          <a:p>
            <a:fld id="{5D542E46-854E-C645-8965-B8BE8EDD3225}" type="slidenum">
              <a:rPr lang="en-US" smtClean="0"/>
              <a:t>11</a:t>
            </a:fld>
            <a:endParaRPr lang="en-US"/>
          </a:p>
        </p:txBody>
      </p:sp>
    </p:spTree>
    <p:extLst>
      <p:ext uri="{BB962C8B-B14F-4D97-AF65-F5344CB8AC3E}">
        <p14:creationId xmlns:p14="http://schemas.microsoft.com/office/powerpoint/2010/main" val="281953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scheme offers a choice of condom fit and size</a:t>
            </a:r>
          </a:p>
          <a:p>
            <a:endParaRPr lang="en-GB" dirty="0"/>
          </a:p>
          <a:p>
            <a:r>
              <a:rPr lang="en-GB" dirty="0"/>
              <a:t>Providing 28 condoms plus lubricant up to four times per year</a:t>
            </a:r>
          </a:p>
          <a:p>
            <a:endParaRPr lang="en-GB" dirty="0"/>
          </a:p>
          <a:p>
            <a:r>
              <a:rPr lang="en-GB" dirty="0"/>
              <a:t>There is up to a five day turnaround for all requests.</a:t>
            </a:r>
          </a:p>
          <a:p>
            <a:endParaRPr lang="en-GB" dirty="0"/>
          </a:p>
          <a:p>
            <a:r>
              <a:rPr lang="en-GB" dirty="0"/>
              <a:t>Click and collect sites will provide opportunistic wraparound support for young people accessing face to face collection and will be an important point for additional health promotion and signposting</a:t>
            </a:r>
          </a:p>
          <a:p>
            <a:endParaRPr lang="en-GB" dirty="0"/>
          </a:p>
          <a:p>
            <a:r>
              <a:rPr lang="en-GB" dirty="0"/>
              <a:t>People with additional needs will may be offered support and access to face to face clinical services.  For those with safeguarding needs, referral will be made to West Sussex Integrated Front Door.</a:t>
            </a:r>
          </a:p>
          <a:p>
            <a:endParaRPr lang="en-GB" dirty="0"/>
          </a:p>
          <a:p>
            <a:r>
              <a:rPr lang="en-GB" dirty="0"/>
              <a:t>SMS text messaging will be sent to young people offering prompts to encourage access to regular STI testing and encourage access to contraceptive choices to further reduce unintended pregnancy risk</a:t>
            </a:r>
          </a:p>
          <a:p>
            <a:endParaRPr lang="en-GB" dirty="0"/>
          </a:p>
          <a:p>
            <a:endParaRPr lang="en-GB" dirty="0"/>
          </a:p>
        </p:txBody>
      </p:sp>
      <p:sp>
        <p:nvSpPr>
          <p:cNvPr id="4" name="Slide Number Placeholder 3"/>
          <p:cNvSpPr>
            <a:spLocks noGrp="1"/>
          </p:cNvSpPr>
          <p:nvPr>
            <p:ph type="sldNum" sz="quarter" idx="5"/>
          </p:nvPr>
        </p:nvSpPr>
        <p:spPr/>
        <p:txBody>
          <a:bodyPr/>
          <a:lstStyle/>
          <a:p>
            <a:fld id="{5D542E46-854E-C645-8965-B8BE8EDD3225}" type="slidenum">
              <a:rPr lang="en-US" smtClean="0"/>
              <a:t>12</a:t>
            </a:fld>
            <a:endParaRPr lang="en-US"/>
          </a:p>
        </p:txBody>
      </p:sp>
    </p:spTree>
    <p:extLst>
      <p:ext uri="{BB962C8B-B14F-4D97-AF65-F5344CB8AC3E}">
        <p14:creationId xmlns:p14="http://schemas.microsoft.com/office/powerpoint/2010/main" val="3135166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simple messages you can give to people about condoms and how to access them</a:t>
            </a:r>
          </a:p>
          <a:p>
            <a:endParaRPr lang="en-GB" dirty="0"/>
          </a:p>
          <a:p>
            <a:r>
              <a:rPr lang="en-GB" dirty="0"/>
              <a:t>Condoms are still the most effective way to prevent STIs and also work well to prevent pregnancy for people who aren’t using any other form of contraception</a:t>
            </a:r>
          </a:p>
          <a:p>
            <a:endParaRPr lang="en-GB" dirty="0"/>
          </a:p>
          <a:p>
            <a:r>
              <a:rPr lang="en-GB" dirty="0"/>
              <a:t>The West Sussex Condom Distribution Scheme offers free condoms and lubricants for all residents aged between 13 and 24.  For more information, people can access the sexual health website or call freephone 0800 0150 503 for more information</a:t>
            </a:r>
          </a:p>
          <a:p>
            <a:endParaRPr lang="en-GB" dirty="0"/>
          </a:p>
          <a:p>
            <a:r>
              <a:rPr lang="en-GB" dirty="0"/>
              <a:t>For people aged 25 or over, they may access free condoms from our sexual health clinics.  Again, people should be encouraged to go to the website for further information on how and where to access clinics</a:t>
            </a:r>
          </a:p>
          <a:p>
            <a:endParaRPr lang="en-GB" dirty="0"/>
          </a:p>
          <a:p>
            <a:r>
              <a:rPr lang="en-GB" dirty="0"/>
              <a:t>We want to encourage people to talk about condom use and contraception with all partners, but especially new partners..  While these conversations can take courage and might feel awkward, they are really important in reducing the likelihood of STIs or unplanned pregnancy from happening.</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D542E46-854E-C645-8965-B8BE8EDD3225}" type="slidenum">
              <a:rPr lang="en-US" smtClean="0"/>
              <a:t>13</a:t>
            </a:fld>
            <a:endParaRPr lang="en-US"/>
          </a:p>
        </p:txBody>
      </p:sp>
    </p:spTree>
    <p:extLst>
      <p:ext uri="{BB962C8B-B14F-4D97-AF65-F5344CB8AC3E}">
        <p14:creationId xmlns:p14="http://schemas.microsoft.com/office/powerpoint/2010/main" val="1750036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view the emergency contraception webinar for further details on emergency contraception options.</a:t>
            </a:r>
          </a:p>
          <a:p>
            <a:endParaRPr lang="en-GB" dirty="0"/>
          </a:p>
          <a:p>
            <a:r>
              <a:rPr lang="en-GB" dirty="0"/>
              <a:t>We want you to be able to inform people what emergency contraception is, and  when and where to access it</a:t>
            </a:r>
          </a:p>
          <a:p>
            <a:endParaRPr lang="en-GB" dirty="0"/>
          </a:p>
          <a:p>
            <a:r>
              <a:rPr lang="en-GB" dirty="0"/>
              <a:t>Tell people not to delay if they are worried </a:t>
            </a:r>
            <a:r>
              <a:rPr lang="en-GB" dirty="0" err="1"/>
              <a:t>thay</a:t>
            </a:r>
            <a:r>
              <a:rPr lang="en-GB" dirty="0"/>
              <a:t> may have been at risk.  While people have up to five days, emergency contraception works at its best within the first 24 hours</a:t>
            </a:r>
          </a:p>
          <a:p>
            <a:endParaRPr lang="en-GB" dirty="0"/>
          </a:p>
          <a:p>
            <a:r>
              <a:rPr lang="en-GB" dirty="0"/>
              <a:t>Options for emergency contraception are tablets, sometimes known as the morning-after pill and a contraceptive coil, which is fitted by a clinician</a:t>
            </a:r>
          </a:p>
          <a:p>
            <a:endParaRPr lang="en-GB" dirty="0"/>
          </a:p>
          <a:p>
            <a:r>
              <a:rPr lang="en-GB" dirty="0"/>
              <a:t>Emergency contraception can be accessed from Sexual health clinics, GP or Community pharmacies in West Sussex</a:t>
            </a:r>
          </a:p>
          <a:p>
            <a:endParaRPr lang="en-GB" dirty="0"/>
          </a:p>
          <a:p>
            <a:r>
              <a:rPr lang="en-GB" dirty="0"/>
              <a:t>Details of a community pharmacy scheme offering free emergency contraception to West Sussex residents aged under 21 is available on the sexual health website</a:t>
            </a:r>
          </a:p>
          <a:p>
            <a:endParaRPr lang="en-GB" dirty="0"/>
          </a:p>
          <a:p>
            <a:r>
              <a:rPr lang="en-GB" dirty="0"/>
              <a:t>For people who are pregnant and too late to access emergency contraception, care, support and information is available from MSI choices,, a pregnancy options service in West Sussex.  Please go to their website or call 0345 300 8090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D542E46-854E-C645-8965-B8BE8EDD3225}" type="slidenum">
              <a:rPr lang="en-US" smtClean="0"/>
              <a:t>15</a:t>
            </a:fld>
            <a:endParaRPr lang="en-US"/>
          </a:p>
        </p:txBody>
      </p:sp>
    </p:spTree>
    <p:extLst>
      <p:ext uri="{BB962C8B-B14F-4D97-AF65-F5344CB8AC3E}">
        <p14:creationId xmlns:p14="http://schemas.microsoft.com/office/powerpoint/2010/main" val="2382444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Vaccines are a vitally important way of offering protection or immunity against disease</a:t>
            </a:r>
          </a:p>
          <a:p>
            <a:endParaRPr lang="en-GB" dirty="0"/>
          </a:p>
          <a:p>
            <a:r>
              <a:rPr lang="en-GB" dirty="0"/>
              <a:t>Sexual health services offer the following vaccinations</a:t>
            </a:r>
          </a:p>
          <a:p>
            <a:endParaRPr lang="en-GB" dirty="0"/>
          </a:p>
          <a:p>
            <a:r>
              <a:rPr lang="en-GB" dirty="0"/>
              <a:t>Hepatitis A &amp; B – to protect against Hepatitis, an infection who can lead to long term liver damage</a:t>
            </a:r>
          </a:p>
          <a:p>
            <a:endParaRPr lang="en-GB" dirty="0"/>
          </a:p>
          <a:p>
            <a:r>
              <a:rPr lang="en-GB" dirty="0"/>
              <a:t>Human </a:t>
            </a:r>
            <a:r>
              <a:rPr lang="en-GB" dirty="0" err="1"/>
              <a:t>papilomavirus</a:t>
            </a:r>
            <a:r>
              <a:rPr lang="en-GB" dirty="0"/>
              <a:t> or HPV – sometimes know as wart virus.  Being vaccinated dramatically reduces chances of developing HPV, which is know to lead to certain types of cancers.</a:t>
            </a:r>
          </a:p>
          <a:p>
            <a:endParaRPr lang="en-GB" dirty="0"/>
          </a:p>
          <a:p>
            <a:r>
              <a:rPr lang="en-GB" dirty="0"/>
              <a:t>Vaccines can sometimes provoke uncertainty or concerns.  Vaccines given by sexual health services are safe and effective.</a:t>
            </a:r>
          </a:p>
          <a:p>
            <a:endParaRPr lang="en-GB" dirty="0"/>
          </a:p>
          <a:p>
            <a:r>
              <a:rPr lang="en-GB" dirty="0"/>
              <a:t>Certain groups are at higher risk of infection from hepatitis A/B and HIV, these include men who have sex with men and sex workers.  Sexual health services will routinely offer these vaccinations to eligible people,  if they have not been previously vaccinated</a:t>
            </a:r>
          </a:p>
        </p:txBody>
      </p:sp>
      <p:sp>
        <p:nvSpPr>
          <p:cNvPr id="4" name="Slide Number Placeholder 3"/>
          <p:cNvSpPr>
            <a:spLocks noGrp="1"/>
          </p:cNvSpPr>
          <p:nvPr>
            <p:ph type="sldNum" sz="quarter" idx="5"/>
          </p:nvPr>
        </p:nvSpPr>
        <p:spPr/>
        <p:txBody>
          <a:bodyPr/>
          <a:lstStyle/>
          <a:p>
            <a:fld id="{5D542E46-854E-C645-8965-B8BE8EDD3225}" type="slidenum">
              <a:rPr lang="en-US" smtClean="0"/>
              <a:t>16</a:t>
            </a:fld>
            <a:endParaRPr lang="en-US"/>
          </a:p>
        </p:txBody>
      </p:sp>
    </p:spTree>
    <p:extLst>
      <p:ext uri="{BB962C8B-B14F-4D97-AF65-F5344CB8AC3E}">
        <p14:creationId xmlns:p14="http://schemas.microsoft.com/office/powerpoint/2010/main" val="138453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sexual health website provides comprehensive information on many aspects of sexual health for patients, public and professionals and gives information of all our services in West Sussex and how to access them</a:t>
            </a:r>
          </a:p>
          <a:p>
            <a:endParaRPr lang="en-GB" dirty="0"/>
          </a:p>
          <a:p>
            <a:r>
              <a:rPr lang="en-GB" dirty="0"/>
              <a:t>For people seeking face to face care, the Central Booking Line provides telephone books for clinics across West Sussex</a:t>
            </a:r>
          </a:p>
          <a:p>
            <a:endParaRPr lang="en-GB" dirty="0"/>
          </a:p>
          <a:p>
            <a:r>
              <a:rPr lang="en-GB" dirty="0"/>
              <a:t>For vulnerable, high risk patients, who may not engage in mainstream services, or who require additional support, please contact the sexual health outreach team on 0800 0150 0503 </a:t>
            </a:r>
          </a:p>
          <a:p>
            <a:endParaRPr lang="en-GB" dirty="0"/>
          </a:p>
          <a:p>
            <a:r>
              <a:rPr lang="en-GB" dirty="0"/>
              <a:t>Referral forms for specialist contraceptive and sexual health services and referrals of vulnerable clients  to the outreach team can be found on the professionals section of </a:t>
            </a:r>
            <a:r>
              <a:rPr lang="en-GB"/>
              <a:t>the website</a:t>
            </a:r>
            <a:endParaRPr lang="en-GB" dirty="0"/>
          </a:p>
        </p:txBody>
      </p:sp>
      <p:sp>
        <p:nvSpPr>
          <p:cNvPr id="4" name="Slide Number Placeholder 3"/>
          <p:cNvSpPr>
            <a:spLocks noGrp="1"/>
          </p:cNvSpPr>
          <p:nvPr>
            <p:ph type="sldNum" sz="quarter" idx="5"/>
          </p:nvPr>
        </p:nvSpPr>
        <p:spPr/>
        <p:txBody>
          <a:bodyPr/>
          <a:lstStyle/>
          <a:p>
            <a:fld id="{5D542E46-854E-C645-8965-B8BE8EDD3225}" type="slidenum">
              <a:rPr lang="en-US" smtClean="0"/>
              <a:t>17</a:t>
            </a:fld>
            <a:endParaRPr lang="en-US"/>
          </a:p>
        </p:txBody>
      </p:sp>
    </p:spTree>
    <p:extLst>
      <p:ext uri="{BB962C8B-B14F-4D97-AF65-F5344CB8AC3E}">
        <p14:creationId xmlns:p14="http://schemas.microsoft.com/office/powerpoint/2010/main" val="198231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addresses why addressing risk factors which may lead to poor sexual health can make a positive change for individuals, partners and the wider community</a:t>
            </a:r>
          </a:p>
          <a:p>
            <a:endParaRPr lang="en-GB" dirty="0"/>
          </a:p>
          <a:p>
            <a:r>
              <a:rPr lang="en-GB" dirty="0"/>
              <a:t>Poor sexual health not only carries short term or immediate harms; it can also lead to longer terms health and wellbeing consequences</a:t>
            </a:r>
          </a:p>
          <a:p>
            <a:endParaRPr lang="en-GB" dirty="0"/>
          </a:p>
          <a:p>
            <a:r>
              <a:rPr lang="en-GB" dirty="0"/>
              <a:t>A number of sexually transmitted infections may present with significant risks of longer term harm: including:</a:t>
            </a:r>
          </a:p>
          <a:p>
            <a:r>
              <a:rPr lang="en-GB" dirty="0"/>
              <a:t>risks of fertility problems among women infected with Chlamydia,</a:t>
            </a:r>
          </a:p>
          <a:p>
            <a:r>
              <a:rPr lang="en-GB" dirty="0"/>
              <a:t>complications associated with undiagnosed syphilis infection </a:t>
            </a:r>
          </a:p>
          <a:p>
            <a:r>
              <a:rPr lang="en-GB" dirty="0"/>
              <a:t>and potential psychological impact and relationship difficulties experienced around living with conditions such as herpes simplex virus</a:t>
            </a:r>
          </a:p>
          <a:p>
            <a:endParaRPr lang="en-GB" dirty="0"/>
          </a:p>
          <a:p>
            <a:r>
              <a:rPr lang="en-GB" dirty="0"/>
              <a:t>There has been a significant reduction in the number of people living undiagnosed with HIV, but people still test late, meaning treatment may not work effectively and risks of dying early are increased</a:t>
            </a:r>
          </a:p>
          <a:p>
            <a:endParaRPr lang="en-GB" dirty="0"/>
          </a:p>
          <a:p>
            <a:r>
              <a:rPr lang="en-GB" dirty="0"/>
              <a:t>Unintended pregnancy carries significant risks and impacts.  Whilst a proportion of these pregnancies will result in abortion, women electing to continue pregnancy will face increased risks of ill health as will the developing child.</a:t>
            </a:r>
          </a:p>
          <a:p>
            <a:endParaRPr lang="en-GB" dirty="0"/>
          </a:p>
          <a:p>
            <a:r>
              <a:rPr lang="en-GB" dirty="0"/>
              <a:t>Importantly all of these health challenges are potentially avoidable, and  impact on individuals, communities and health and social care systems around them.  Costs to the NHS alone of treating sexual health and reproductive health problems significant outweigh the costs of prevention or risk reduction. </a:t>
            </a:r>
          </a:p>
          <a:p>
            <a:endParaRPr lang="en-GB" dirty="0"/>
          </a:p>
          <a:p>
            <a:r>
              <a:rPr lang="en-GB" dirty="0"/>
              <a:t>We all have a critical, and personal responsibility in ensuring we develop the assets of those communities around us to educated and support individuals to make informed choices about their sexual health  </a:t>
            </a:r>
          </a:p>
          <a:p>
            <a:endParaRPr lang="en-GB" dirty="0"/>
          </a:p>
          <a:p>
            <a:endParaRPr lang="en-GB" dirty="0"/>
          </a:p>
        </p:txBody>
      </p:sp>
      <p:sp>
        <p:nvSpPr>
          <p:cNvPr id="4" name="Slide Number Placeholder 3"/>
          <p:cNvSpPr>
            <a:spLocks noGrp="1"/>
          </p:cNvSpPr>
          <p:nvPr>
            <p:ph type="sldNum" sz="quarter" idx="5"/>
          </p:nvPr>
        </p:nvSpPr>
        <p:spPr/>
        <p:txBody>
          <a:bodyPr/>
          <a:lstStyle/>
          <a:p>
            <a:fld id="{5D542E46-854E-C645-8965-B8BE8EDD3225}" type="slidenum">
              <a:rPr lang="en-US" smtClean="0"/>
              <a:t>2</a:t>
            </a:fld>
            <a:endParaRPr lang="en-US"/>
          </a:p>
        </p:txBody>
      </p:sp>
    </p:spTree>
    <p:extLst>
      <p:ext uri="{BB962C8B-B14F-4D97-AF65-F5344CB8AC3E}">
        <p14:creationId xmlns:p14="http://schemas.microsoft.com/office/powerpoint/2010/main" val="40393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dirty="0" err="1"/>
              <a:t>ll</a:t>
            </a:r>
            <a:r>
              <a:rPr lang="en-GB" dirty="0"/>
              <a:t> be focusing on the following cornerstones of sexual health risk reduction:</a:t>
            </a:r>
          </a:p>
          <a:p>
            <a:endParaRPr lang="en-GB" dirty="0"/>
          </a:p>
          <a:p>
            <a:r>
              <a:rPr lang="en-GB" dirty="0"/>
              <a:t>Using information and education to reduce people’s knowledge gaps around maintaining good sexual health</a:t>
            </a:r>
          </a:p>
          <a:p>
            <a:endParaRPr lang="en-GB" dirty="0"/>
          </a:p>
          <a:p>
            <a:r>
              <a:rPr lang="en-GB" dirty="0"/>
              <a:t>Improving confidence in talking about sexual health and wellbeing.  </a:t>
            </a:r>
          </a:p>
          <a:p>
            <a:endParaRPr lang="en-GB" dirty="0"/>
          </a:p>
          <a:p>
            <a:r>
              <a:rPr lang="en-GB" dirty="0"/>
              <a:t>Promoting routine STI and HIV testing</a:t>
            </a:r>
          </a:p>
          <a:p>
            <a:endParaRPr lang="en-GB" dirty="0"/>
          </a:p>
          <a:p>
            <a:r>
              <a:rPr lang="en-GB" dirty="0"/>
              <a:t>HIV Pre and Post Exposure prophylaxis</a:t>
            </a:r>
          </a:p>
          <a:p>
            <a:endParaRPr lang="en-GB" dirty="0"/>
          </a:p>
          <a:p>
            <a:r>
              <a:rPr lang="en-GB" dirty="0"/>
              <a:t>Condom use and </a:t>
            </a:r>
            <a:r>
              <a:rPr lang="en-GB" dirty="0" err="1"/>
              <a:t>contracpetion</a:t>
            </a:r>
            <a:endParaRPr lang="en-GB" dirty="0"/>
          </a:p>
        </p:txBody>
      </p:sp>
      <p:sp>
        <p:nvSpPr>
          <p:cNvPr id="4" name="Slide Number Placeholder 3"/>
          <p:cNvSpPr>
            <a:spLocks noGrp="1"/>
          </p:cNvSpPr>
          <p:nvPr>
            <p:ph type="sldNum" sz="quarter" idx="5"/>
          </p:nvPr>
        </p:nvSpPr>
        <p:spPr/>
        <p:txBody>
          <a:bodyPr/>
          <a:lstStyle/>
          <a:p>
            <a:fld id="{5D542E46-854E-C645-8965-B8BE8EDD3225}" type="slidenum">
              <a:rPr lang="en-US" smtClean="0"/>
              <a:t>3</a:t>
            </a:fld>
            <a:endParaRPr lang="en-US"/>
          </a:p>
        </p:txBody>
      </p:sp>
    </p:spTree>
    <p:extLst>
      <p:ext uri="{BB962C8B-B14F-4D97-AF65-F5344CB8AC3E}">
        <p14:creationId xmlns:p14="http://schemas.microsoft.com/office/powerpoint/2010/main" val="82033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discussed in the STI presentation:  young people, men who have sex with men, people from BAME communities and people living in deprivation has high risk of acquiring STIS</a:t>
            </a:r>
          </a:p>
        </p:txBody>
      </p:sp>
      <p:sp>
        <p:nvSpPr>
          <p:cNvPr id="4" name="Slide Number Placeholder 3"/>
          <p:cNvSpPr>
            <a:spLocks noGrp="1"/>
          </p:cNvSpPr>
          <p:nvPr>
            <p:ph type="sldNum" sz="quarter" idx="5"/>
          </p:nvPr>
        </p:nvSpPr>
        <p:spPr/>
        <p:txBody>
          <a:bodyPr/>
          <a:lstStyle/>
          <a:p>
            <a:fld id="{5D542E46-854E-C645-8965-B8BE8EDD3225}" type="slidenum">
              <a:rPr lang="en-US" smtClean="0"/>
              <a:t>4</a:t>
            </a:fld>
            <a:endParaRPr lang="en-US"/>
          </a:p>
        </p:txBody>
      </p:sp>
    </p:spTree>
    <p:extLst>
      <p:ext uri="{BB962C8B-B14F-4D97-AF65-F5344CB8AC3E}">
        <p14:creationId xmlns:p14="http://schemas.microsoft.com/office/powerpoint/2010/main" val="184112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STIs are concerning because of the wider longer term health implications they carry</a:t>
            </a:r>
          </a:p>
          <a:p>
            <a:endParaRPr lang="en-GB" dirty="0"/>
          </a:p>
          <a:p>
            <a:r>
              <a:rPr lang="en-GB" dirty="0"/>
              <a:t>STIs are problematic because they may often appear without obvious symptoms in the first instance</a:t>
            </a:r>
          </a:p>
          <a:p>
            <a:endParaRPr lang="en-GB" dirty="0"/>
          </a:p>
          <a:p>
            <a:r>
              <a:rPr lang="en-GB" dirty="0"/>
              <a:t>More regular and routine testing for STIs  means we are more likely to identify previously undiagnosed infection earlier, meaning infections have less opportunity to pass on,</a:t>
            </a:r>
          </a:p>
          <a:p>
            <a:endParaRPr lang="en-GB" dirty="0"/>
          </a:p>
          <a:p>
            <a:r>
              <a:rPr lang="en-GB" dirty="0"/>
              <a:t>Earlier diagnosis of HIV enables people to access effective care and treatment sooner,  </a:t>
            </a:r>
          </a:p>
          <a:p>
            <a:endParaRPr lang="en-GB" dirty="0"/>
          </a:p>
          <a:p>
            <a:r>
              <a:rPr lang="en-GB" dirty="0"/>
              <a:t>This improves the longer term health and chances of the person living with HIV and also means they are less likely to pass on HIV infection to other people as the virus is effectively controlled by HIV ART</a:t>
            </a:r>
          </a:p>
        </p:txBody>
      </p:sp>
      <p:sp>
        <p:nvSpPr>
          <p:cNvPr id="4" name="Slide Number Placeholder 3"/>
          <p:cNvSpPr>
            <a:spLocks noGrp="1"/>
          </p:cNvSpPr>
          <p:nvPr>
            <p:ph type="sldNum" sz="quarter" idx="5"/>
          </p:nvPr>
        </p:nvSpPr>
        <p:spPr/>
        <p:txBody>
          <a:bodyPr/>
          <a:lstStyle/>
          <a:p>
            <a:fld id="{5D542E46-854E-C645-8965-B8BE8EDD3225}" type="slidenum">
              <a:rPr lang="en-US" smtClean="0"/>
              <a:t>5</a:t>
            </a:fld>
            <a:endParaRPr lang="en-US"/>
          </a:p>
        </p:txBody>
      </p:sp>
    </p:spTree>
    <p:extLst>
      <p:ext uri="{BB962C8B-B14F-4D97-AF65-F5344CB8AC3E}">
        <p14:creationId xmlns:p14="http://schemas.microsoft.com/office/powerpoint/2010/main" val="260328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you to be able to encourage people to test for STIs and HIV.  Here are some key messages you can give:</a:t>
            </a:r>
          </a:p>
          <a:p>
            <a:endParaRPr lang="en-GB" dirty="0"/>
          </a:p>
          <a:p>
            <a:r>
              <a:rPr lang="en-GB" dirty="0"/>
              <a:t>Regular testing is a key risk reduction approach</a:t>
            </a:r>
          </a:p>
          <a:p>
            <a:endParaRPr lang="en-GB" dirty="0"/>
          </a:p>
          <a:p>
            <a:r>
              <a:rPr lang="en-GB" dirty="0"/>
              <a:t>It enables people to take control and make informed decisions about sex and relationships and plan their approach to risk taking</a:t>
            </a:r>
          </a:p>
          <a:p>
            <a:endParaRPr lang="en-GB" dirty="0"/>
          </a:p>
          <a:p>
            <a:r>
              <a:rPr lang="en-GB" dirty="0"/>
              <a:t>Early and regular testing allows for prompt treatment and contacts to be traced where people are diagnosed with infection</a:t>
            </a:r>
          </a:p>
          <a:p>
            <a:endParaRPr lang="en-GB" dirty="0"/>
          </a:p>
          <a:p>
            <a:r>
              <a:rPr lang="en-GB" dirty="0"/>
              <a:t>This helps prevent the onward spread of infection and also gives an opportunity to offer education and support to address risks and to reduce likelihood of repeat or further infection</a:t>
            </a:r>
          </a:p>
          <a:p>
            <a:endParaRPr lang="en-GB" dirty="0"/>
          </a:p>
          <a:p>
            <a:r>
              <a:rPr lang="en-GB" dirty="0"/>
              <a:t>Testing is quick, easy and pain free</a:t>
            </a:r>
          </a:p>
          <a:p>
            <a:endParaRPr lang="en-GB" dirty="0"/>
          </a:p>
          <a:p>
            <a:r>
              <a:rPr lang="en-GB" dirty="0"/>
              <a:t>All sexually active adults should test yearly, or more often if changing sexual partners</a:t>
            </a:r>
          </a:p>
          <a:p>
            <a:endParaRPr lang="en-GB" dirty="0"/>
          </a:p>
          <a:p>
            <a:r>
              <a:rPr lang="en-GB" dirty="0"/>
              <a:t>MSM should test every three months</a:t>
            </a:r>
          </a:p>
          <a:p>
            <a:endParaRPr lang="en-GB" dirty="0"/>
          </a:p>
          <a:p>
            <a:r>
              <a:rPr lang="en-GB" dirty="0"/>
              <a:t>People may test in clinic or request a test online.  Please go to our website, www.sexualhealthwestsussex.nhs.uk for details of all our services</a:t>
            </a:r>
          </a:p>
          <a:p>
            <a:endParaRPr lang="en-GB" dirty="0"/>
          </a:p>
          <a:p>
            <a:r>
              <a:rPr lang="en-GB" dirty="0"/>
              <a:t>Testing will only reliably show whether the person testing has an infection or not.  It wont show if a partner has an infection.  The only way to be certain is for that partner to test themself</a:t>
            </a:r>
          </a:p>
          <a:p>
            <a:endParaRPr lang="en-GB" dirty="0"/>
          </a:p>
          <a:p>
            <a:endParaRPr lang="en-GB" dirty="0"/>
          </a:p>
        </p:txBody>
      </p:sp>
      <p:sp>
        <p:nvSpPr>
          <p:cNvPr id="4" name="Slide Number Placeholder 3"/>
          <p:cNvSpPr>
            <a:spLocks noGrp="1"/>
          </p:cNvSpPr>
          <p:nvPr>
            <p:ph type="sldNum" sz="quarter" idx="5"/>
          </p:nvPr>
        </p:nvSpPr>
        <p:spPr/>
        <p:txBody>
          <a:bodyPr/>
          <a:lstStyle/>
          <a:p>
            <a:fld id="{5D542E46-854E-C645-8965-B8BE8EDD3225}" type="slidenum">
              <a:rPr lang="en-US" smtClean="0"/>
              <a:t>6</a:t>
            </a:fld>
            <a:endParaRPr lang="en-US"/>
          </a:p>
        </p:txBody>
      </p:sp>
    </p:spTree>
    <p:extLst>
      <p:ext uri="{BB962C8B-B14F-4D97-AF65-F5344CB8AC3E}">
        <p14:creationId xmlns:p14="http://schemas.microsoft.com/office/powerpoint/2010/main" val="2355432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HIV Pre Exposure Prophylaxis and HIV Post </a:t>
            </a:r>
            <a:r>
              <a:rPr lang="en-GB" dirty="0" err="1"/>
              <a:t>expusre</a:t>
            </a:r>
            <a:r>
              <a:rPr lang="en-GB" dirty="0"/>
              <a:t> Prophylaxis or </a:t>
            </a:r>
            <a:r>
              <a:rPr lang="en-GB" dirty="0" err="1"/>
              <a:t>PrEP</a:t>
            </a:r>
            <a:r>
              <a:rPr lang="en-GB" dirty="0"/>
              <a:t> and PEP are key in helping prevent the spread of HIV infection</a:t>
            </a:r>
          </a:p>
          <a:p>
            <a:endParaRPr lang="en-GB" dirty="0"/>
          </a:p>
          <a:p>
            <a:r>
              <a:rPr lang="en-GB" dirty="0"/>
              <a:t>They are medicines given by sexual health services, which if taken before or after risky sex where HIV may be passed on, will dramatically reduce the risks of transmission</a:t>
            </a:r>
          </a:p>
          <a:p>
            <a:endParaRPr lang="en-GB" dirty="0"/>
          </a:p>
          <a:p>
            <a:r>
              <a:rPr lang="en-GB" dirty="0"/>
              <a:t>In addition to accessing Post exposure prophylaxis in sexual health clinics, it can be accessed our of hours or at weekends by hospital A&amp;E </a:t>
            </a:r>
            <a:r>
              <a:rPr lang="en-GB" dirty="0" err="1"/>
              <a:t>departnments</a:t>
            </a:r>
            <a:endParaRPr lang="en-GB" dirty="0"/>
          </a:p>
          <a:p>
            <a:endParaRPr lang="en-GB" dirty="0"/>
          </a:p>
          <a:p>
            <a:r>
              <a:rPr lang="en-GB" dirty="0"/>
              <a:t>HIV PEP can be given within 72 hours of </a:t>
            </a:r>
            <a:r>
              <a:rPr lang="en-GB" dirty="0" err="1"/>
              <a:t>expusre</a:t>
            </a:r>
            <a:r>
              <a:rPr lang="en-GB" dirty="0"/>
              <a:t>, but it works at its best if started within the first 24 hours.  It will be taken for a period of four weeks</a:t>
            </a:r>
          </a:p>
          <a:p>
            <a:endParaRPr lang="en-GB" dirty="0"/>
          </a:p>
          <a:p>
            <a:r>
              <a:rPr lang="en-GB" dirty="0"/>
              <a:t>Pre Exposure prophylaxis or </a:t>
            </a:r>
            <a:r>
              <a:rPr lang="en-GB" dirty="0" err="1"/>
              <a:t>PrEP</a:t>
            </a:r>
            <a:r>
              <a:rPr lang="en-GB" dirty="0"/>
              <a:t> is given to people to take on a daily basis if they are having ongoing riskier sex with higher risk </a:t>
            </a:r>
            <a:r>
              <a:rPr lang="en-GB" dirty="0" err="1"/>
              <a:t>partnerns</a:t>
            </a:r>
            <a:r>
              <a:rPr lang="en-GB" dirty="0"/>
              <a:t>.</a:t>
            </a:r>
          </a:p>
          <a:p>
            <a:endParaRPr lang="en-GB" dirty="0"/>
          </a:p>
          <a:p>
            <a:r>
              <a:rPr lang="en-GB" dirty="0"/>
              <a:t>People who take PEP and </a:t>
            </a:r>
            <a:r>
              <a:rPr lang="en-GB" dirty="0" err="1"/>
              <a:t>PrEP</a:t>
            </a:r>
            <a:r>
              <a:rPr lang="en-GB" dirty="0"/>
              <a:t> will be monitored by sexual health services and will be encouraged to test every three months</a:t>
            </a:r>
          </a:p>
          <a:p>
            <a:endParaRPr lang="en-GB" dirty="0"/>
          </a:p>
          <a:p>
            <a:r>
              <a:rPr lang="en-GB" dirty="0"/>
              <a:t>The following slide shows a brief film highlighting the key differences between </a:t>
            </a:r>
            <a:r>
              <a:rPr lang="en-GB" dirty="0" err="1"/>
              <a:t>PrEP</a:t>
            </a:r>
            <a:r>
              <a:rPr lang="en-GB" dirty="0"/>
              <a:t> and PEP</a:t>
            </a:r>
          </a:p>
        </p:txBody>
      </p:sp>
      <p:sp>
        <p:nvSpPr>
          <p:cNvPr id="4" name="Slide Number Placeholder 3"/>
          <p:cNvSpPr>
            <a:spLocks noGrp="1"/>
          </p:cNvSpPr>
          <p:nvPr>
            <p:ph type="sldNum" sz="quarter" idx="5"/>
          </p:nvPr>
        </p:nvSpPr>
        <p:spPr/>
        <p:txBody>
          <a:bodyPr/>
          <a:lstStyle/>
          <a:p>
            <a:fld id="{5D542E46-854E-C645-8965-B8BE8EDD3225}" type="slidenum">
              <a:rPr lang="en-US" smtClean="0"/>
              <a:t>7</a:t>
            </a:fld>
            <a:endParaRPr lang="en-US"/>
          </a:p>
        </p:txBody>
      </p:sp>
    </p:spTree>
    <p:extLst>
      <p:ext uri="{BB962C8B-B14F-4D97-AF65-F5344CB8AC3E}">
        <p14:creationId xmlns:p14="http://schemas.microsoft.com/office/powerpoint/2010/main" val="2075996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think about the people you work with – If they include men who have sex with other men, trans men and trans women, and people from countries with high rates of HIV infection, these are the populations we want to be informed about PEP and </a:t>
            </a:r>
            <a:r>
              <a:rPr lang="en-GB" dirty="0" err="1"/>
              <a:t>PrEP.</a:t>
            </a:r>
            <a:r>
              <a:rPr lang="en-GB" dirty="0"/>
              <a:t>  Too many people remain unaware of these options to prevent HIV infection</a:t>
            </a:r>
          </a:p>
          <a:p>
            <a:endParaRPr lang="en-GB" dirty="0"/>
          </a:p>
          <a:p>
            <a:r>
              <a:rPr lang="en-GB" dirty="0"/>
              <a:t>Tell people HIV </a:t>
            </a:r>
            <a:r>
              <a:rPr lang="en-GB" dirty="0" err="1"/>
              <a:t>PrEP</a:t>
            </a:r>
            <a:r>
              <a:rPr lang="en-GB" dirty="0"/>
              <a:t> and PEP are really effective at preventing HIV infection</a:t>
            </a:r>
          </a:p>
          <a:p>
            <a:endParaRPr lang="en-GB" dirty="0"/>
          </a:p>
          <a:p>
            <a:r>
              <a:rPr lang="en-GB" dirty="0" err="1"/>
              <a:t>PrEP</a:t>
            </a:r>
            <a:r>
              <a:rPr lang="en-GB" dirty="0"/>
              <a:t> is taken on an ongoing basis by people who are at ongoing higher risk of acquiring HIV</a:t>
            </a:r>
          </a:p>
          <a:p>
            <a:endParaRPr lang="en-GB" dirty="0"/>
          </a:p>
          <a:p>
            <a:r>
              <a:rPr lang="en-GB" dirty="0"/>
              <a:t>PEP is taken as an emergency within 72 hours of exposure for 28 days</a:t>
            </a:r>
          </a:p>
          <a:p>
            <a:endParaRPr lang="en-GB" dirty="0"/>
          </a:p>
          <a:p>
            <a:r>
              <a:rPr lang="en-GB" dirty="0"/>
              <a:t>PEP and </a:t>
            </a:r>
            <a:r>
              <a:rPr lang="en-GB" dirty="0" err="1"/>
              <a:t>PrEP</a:t>
            </a:r>
            <a:r>
              <a:rPr lang="en-GB" dirty="0"/>
              <a:t> are available from sexual health services.  PEP can also be accessed out of hours by A&amp;E hospital departments.  Signpost people to www.sexualhealthwestsussex.nhs.uk for further information</a:t>
            </a:r>
          </a:p>
          <a:p>
            <a:endParaRPr lang="en-GB" dirty="0"/>
          </a:p>
          <a:p>
            <a:r>
              <a:rPr lang="en-GB" dirty="0" err="1"/>
              <a:t>PrEP</a:t>
            </a:r>
            <a:r>
              <a:rPr lang="en-GB" dirty="0"/>
              <a:t> only prevents against STIs.  Condoms are still a really effective at preventing infections that may be passed by vaginal and anal sex</a:t>
            </a:r>
          </a:p>
          <a:p>
            <a:endParaRPr lang="en-GB" dirty="0"/>
          </a:p>
          <a:p>
            <a:r>
              <a:rPr lang="en-GB" dirty="0"/>
              <a:t>People taking </a:t>
            </a:r>
            <a:r>
              <a:rPr lang="en-GB" dirty="0" err="1"/>
              <a:t>PrEP</a:t>
            </a:r>
            <a:r>
              <a:rPr lang="en-GB" dirty="0"/>
              <a:t> will need to test for STIs and HIV every three months</a:t>
            </a:r>
          </a:p>
        </p:txBody>
      </p:sp>
      <p:sp>
        <p:nvSpPr>
          <p:cNvPr id="4" name="Slide Number Placeholder 3"/>
          <p:cNvSpPr>
            <a:spLocks noGrp="1"/>
          </p:cNvSpPr>
          <p:nvPr>
            <p:ph type="sldNum" sz="quarter" idx="5"/>
          </p:nvPr>
        </p:nvSpPr>
        <p:spPr/>
        <p:txBody>
          <a:bodyPr/>
          <a:lstStyle/>
          <a:p>
            <a:fld id="{5D542E46-854E-C645-8965-B8BE8EDD3225}" type="slidenum">
              <a:rPr lang="en-US" smtClean="0"/>
              <a:t>9</a:t>
            </a:fld>
            <a:endParaRPr lang="en-US"/>
          </a:p>
        </p:txBody>
      </p:sp>
    </p:spTree>
    <p:extLst>
      <p:ext uri="{BB962C8B-B14F-4D97-AF65-F5344CB8AC3E}">
        <p14:creationId xmlns:p14="http://schemas.microsoft.com/office/powerpoint/2010/main" val="160532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Condoms are the only means of contraception which also offer a barrier against sexually acquired infections and HIV</a:t>
            </a:r>
          </a:p>
          <a:p>
            <a:endParaRPr lang="en-GB" dirty="0"/>
          </a:p>
          <a:p>
            <a:r>
              <a:rPr lang="en-GB" dirty="0"/>
              <a:t>They are an important means of reducing risks of unintended pregnancy and STIs</a:t>
            </a:r>
          </a:p>
          <a:p>
            <a:endParaRPr lang="en-GB" dirty="0"/>
          </a:p>
          <a:p>
            <a:r>
              <a:rPr lang="en-GB" dirty="0"/>
              <a:t>West Sussex provide a condom distribution scheme offering free condoms and lubricants to all people living in West Sussex aged between 13-24</a:t>
            </a:r>
          </a:p>
        </p:txBody>
      </p:sp>
      <p:sp>
        <p:nvSpPr>
          <p:cNvPr id="4" name="Slide Number Placeholder 3"/>
          <p:cNvSpPr>
            <a:spLocks noGrp="1"/>
          </p:cNvSpPr>
          <p:nvPr>
            <p:ph type="sldNum" sz="quarter" idx="5"/>
          </p:nvPr>
        </p:nvSpPr>
        <p:spPr/>
        <p:txBody>
          <a:bodyPr/>
          <a:lstStyle/>
          <a:p>
            <a:fld id="{5D542E46-854E-C645-8965-B8BE8EDD3225}" type="slidenum">
              <a:rPr lang="en-US" smtClean="0"/>
              <a:t>10</a:t>
            </a:fld>
            <a:endParaRPr lang="en-US"/>
          </a:p>
        </p:txBody>
      </p:sp>
    </p:spTree>
    <p:extLst>
      <p:ext uri="{BB962C8B-B14F-4D97-AF65-F5344CB8AC3E}">
        <p14:creationId xmlns:p14="http://schemas.microsoft.com/office/powerpoint/2010/main" val="3093223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45DE1D-8097-F64D-A8B1-1F7C8555D1BB}"/>
              </a:ext>
            </a:extLst>
          </p:cNvPr>
          <p:cNvSpPr>
            <a:spLocks noGrp="1"/>
          </p:cNvSpPr>
          <p:nvPr>
            <p:ph type="ctrTitle"/>
          </p:nvPr>
        </p:nvSpPr>
        <p:spPr>
          <a:xfrm>
            <a:off x="685800" y="2130427"/>
            <a:ext cx="7772400" cy="1470025"/>
          </a:xfrm>
        </p:spPr>
        <p:txBody>
          <a:bodyPr/>
          <a:lstStyle>
            <a:lvl1pPr algn="l">
              <a:defRPr b="1">
                <a:solidFill>
                  <a:schemeClr val="bg1"/>
                </a:solidFill>
              </a:defRPr>
            </a:lvl1pPr>
          </a:lstStyle>
          <a:p>
            <a:r>
              <a:rPr lang="en-US" dirty="0"/>
              <a:t>Click to edit Master title style</a:t>
            </a:r>
            <a:endParaRPr lang="en-GB" dirty="0"/>
          </a:p>
        </p:txBody>
      </p:sp>
      <p:sp>
        <p:nvSpPr>
          <p:cNvPr id="11" name="Subtitle 2">
            <a:extLst>
              <a:ext uri="{FF2B5EF4-FFF2-40B4-BE49-F238E27FC236}">
                <a16:creationId xmlns:a16="http://schemas.microsoft.com/office/drawing/2014/main" id="{BA246E11-0474-FD40-91E1-4CCF4D51F019}"/>
              </a:ext>
            </a:extLst>
          </p:cNvPr>
          <p:cNvSpPr>
            <a:spLocks noGrp="1"/>
          </p:cNvSpPr>
          <p:nvPr>
            <p:ph type="subTitle" idx="1"/>
          </p:nvPr>
        </p:nvSpPr>
        <p:spPr>
          <a:xfrm>
            <a:off x="713232" y="3861048"/>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2" name="Picture 11" descr="Graphical user interface, text&#10;&#10;Description automatically generated">
            <a:extLst>
              <a:ext uri="{FF2B5EF4-FFF2-40B4-BE49-F238E27FC236}">
                <a16:creationId xmlns:a16="http://schemas.microsoft.com/office/drawing/2014/main" id="{DDD6FDCE-7AC5-EA49-B078-C2C947EC62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68144" y="369707"/>
            <a:ext cx="2902248" cy="1043071"/>
          </a:xfrm>
          <a:prstGeom prst="rect">
            <a:avLst/>
          </a:prstGeom>
        </p:spPr>
      </p:pic>
      <p:sp>
        <p:nvSpPr>
          <p:cNvPr id="13" name="Date Placeholder 3">
            <a:extLst>
              <a:ext uri="{FF2B5EF4-FFF2-40B4-BE49-F238E27FC236}">
                <a16:creationId xmlns:a16="http://schemas.microsoft.com/office/drawing/2014/main" id="{89D5C9B5-81A4-9744-A4C1-64C63F290F6E}"/>
              </a:ext>
            </a:extLst>
          </p:cNvPr>
          <p:cNvSpPr>
            <a:spLocks noGrp="1"/>
          </p:cNvSpPr>
          <p:nvPr>
            <p:ph type="dt" sz="half" idx="10"/>
          </p:nvPr>
        </p:nvSpPr>
        <p:spPr>
          <a:xfrm>
            <a:off x="685800" y="6356352"/>
            <a:ext cx="2133600" cy="365125"/>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418216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76E97CC4-70E3-2445-AEB6-F12D5CB8D30C}"/>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8" name="Slide Number Placeholder 5">
            <a:extLst>
              <a:ext uri="{FF2B5EF4-FFF2-40B4-BE49-F238E27FC236}">
                <a16:creationId xmlns:a16="http://schemas.microsoft.com/office/drawing/2014/main" id="{EFD8C1A2-A2FD-2842-80B9-7ABB228099D4}"/>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9" name="Picture 8">
            <a:extLst>
              <a:ext uri="{FF2B5EF4-FFF2-40B4-BE49-F238E27FC236}">
                <a16:creationId xmlns:a16="http://schemas.microsoft.com/office/drawing/2014/main" id="{60234580-F993-4D4B-832D-79116B471A2E}"/>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156180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7E3FC711-BBC5-4241-9FB7-1F2B1F59158C}"/>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8" name="Slide Number Placeholder 5">
            <a:extLst>
              <a:ext uri="{FF2B5EF4-FFF2-40B4-BE49-F238E27FC236}">
                <a16:creationId xmlns:a16="http://schemas.microsoft.com/office/drawing/2014/main" id="{95C16C49-EBF4-274A-A299-62B2F145441A}"/>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9" name="Picture 8">
            <a:extLst>
              <a:ext uri="{FF2B5EF4-FFF2-40B4-BE49-F238E27FC236}">
                <a16:creationId xmlns:a16="http://schemas.microsoft.com/office/drawing/2014/main" id="{779CF338-D5AB-314E-950C-52193F3C2672}"/>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309772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descr="Graphical user interface&#10;&#10;Description automatically generated">
            <a:extLst>
              <a:ext uri="{FF2B5EF4-FFF2-40B4-BE49-F238E27FC236}">
                <a16:creationId xmlns:a16="http://schemas.microsoft.com/office/drawing/2014/main" id="{4B42E822-5026-FB4B-A8EB-9F3012E5F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6787" y="369706"/>
            <a:ext cx="2223605" cy="799166"/>
          </a:xfrm>
          <a:prstGeom prst="rect">
            <a:avLst/>
          </a:prstGeom>
        </p:spPr>
      </p:pic>
      <p:pic>
        <p:nvPicPr>
          <p:cNvPr id="14" name="Picture 13">
            <a:extLst>
              <a:ext uri="{FF2B5EF4-FFF2-40B4-BE49-F238E27FC236}">
                <a16:creationId xmlns:a16="http://schemas.microsoft.com/office/drawing/2014/main" id="{24281C7A-7A47-1244-99C7-DCD5B27C42FB}"/>
              </a:ext>
            </a:extLst>
          </p:cNvPr>
          <p:cNvPicPr>
            <a:picLocks noChangeAspect="1"/>
          </p:cNvPicPr>
          <p:nvPr userDrawn="1"/>
        </p:nvPicPr>
        <p:blipFill>
          <a:blip r:embed="rId3"/>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390858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B1C33AD-0A2F-EF4C-B4F1-649AC24CC140}"/>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8" name="Slide Number Placeholder 5">
            <a:extLst>
              <a:ext uri="{FF2B5EF4-FFF2-40B4-BE49-F238E27FC236}">
                <a16:creationId xmlns:a16="http://schemas.microsoft.com/office/drawing/2014/main" id="{02CD9EB1-D41C-7B4A-98C4-665E4EE9AF5C}"/>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9" name="Picture 8">
            <a:extLst>
              <a:ext uri="{FF2B5EF4-FFF2-40B4-BE49-F238E27FC236}">
                <a16:creationId xmlns:a16="http://schemas.microsoft.com/office/drawing/2014/main" id="{9FE90B6D-27A7-A249-9FFD-C6433999DD29}"/>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1990870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a:extLst>
              <a:ext uri="{FF2B5EF4-FFF2-40B4-BE49-F238E27FC236}">
                <a16:creationId xmlns:a16="http://schemas.microsoft.com/office/drawing/2014/main" id="{C21DB887-4BD4-D643-B3F5-A1AE1CEAD165}"/>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9" name="Slide Number Placeholder 5">
            <a:extLst>
              <a:ext uri="{FF2B5EF4-FFF2-40B4-BE49-F238E27FC236}">
                <a16:creationId xmlns:a16="http://schemas.microsoft.com/office/drawing/2014/main" id="{71A24319-AEC0-0A4C-9E00-0FDCBF724778}"/>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a:extLst>
              <a:ext uri="{FF2B5EF4-FFF2-40B4-BE49-F238E27FC236}">
                <a16:creationId xmlns:a16="http://schemas.microsoft.com/office/drawing/2014/main" id="{78394712-D9CA-414C-9AC8-238E4BE6B54D}"/>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37877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4">
            <a:extLst>
              <a:ext uri="{FF2B5EF4-FFF2-40B4-BE49-F238E27FC236}">
                <a16:creationId xmlns:a16="http://schemas.microsoft.com/office/drawing/2014/main" id="{821D99D9-4D9B-0045-A05C-BAE2414DA838}"/>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11" name="Slide Number Placeholder 5">
            <a:extLst>
              <a:ext uri="{FF2B5EF4-FFF2-40B4-BE49-F238E27FC236}">
                <a16:creationId xmlns:a16="http://schemas.microsoft.com/office/drawing/2014/main" id="{EDD606DF-ECB2-AB44-94AC-CC4D4E117809}"/>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2" name="Picture 11">
            <a:extLst>
              <a:ext uri="{FF2B5EF4-FFF2-40B4-BE49-F238E27FC236}">
                <a16:creationId xmlns:a16="http://schemas.microsoft.com/office/drawing/2014/main" id="{701FBEFA-35CA-804F-B72E-8394DC96CECB}"/>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3199654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Footer Placeholder 4">
            <a:extLst>
              <a:ext uri="{FF2B5EF4-FFF2-40B4-BE49-F238E27FC236}">
                <a16:creationId xmlns:a16="http://schemas.microsoft.com/office/drawing/2014/main" id="{5D56985D-D3ED-FD4D-9ED1-019F0F4CA05D}"/>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7" name="Slide Number Placeholder 5">
            <a:extLst>
              <a:ext uri="{FF2B5EF4-FFF2-40B4-BE49-F238E27FC236}">
                <a16:creationId xmlns:a16="http://schemas.microsoft.com/office/drawing/2014/main" id="{9A1C5231-E424-DB4B-AEBF-D743E8E74CA0}"/>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8" name="Picture 7">
            <a:extLst>
              <a:ext uri="{FF2B5EF4-FFF2-40B4-BE49-F238E27FC236}">
                <a16:creationId xmlns:a16="http://schemas.microsoft.com/office/drawing/2014/main" id="{5F8012AF-1447-204D-8595-5F68821E7557}"/>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153229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21D99BE-E0F9-6943-A07B-23F4312B2AEC}"/>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a:extLst>
              <a:ext uri="{FF2B5EF4-FFF2-40B4-BE49-F238E27FC236}">
                <a16:creationId xmlns:a16="http://schemas.microsoft.com/office/drawing/2014/main" id="{6BFC3B7B-FC7F-E647-92B7-0FFD1586735D}"/>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7" name="Picture 6">
            <a:extLst>
              <a:ext uri="{FF2B5EF4-FFF2-40B4-BE49-F238E27FC236}">
                <a16:creationId xmlns:a16="http://schemas.microsoft.com/office/drawing/2014/main" id="{122A286A-E7DC-924F-B499-FBE6E5CE8160}"/>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126298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a:extLst>
              <a:ext uri="{FF2B5EF4-FFF2-40B4-BE49-F238E27FC236}">
                <a16:creationId xmlns:a16="http://schemas.microsoft.com/office/drawing/2014/main" id="{1B0114C2-AB91-EB4B-B7D8-D05F68E29131}"/>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9" name="Slide Number Placeholder 5">
            <a:extLst>
              <a:ext uri="{FF2B5EF4-FFF2-40B4-BE49-F238E27FC236}">
                <a16:creationId xmlns:a16="http://schemas.microsoft.com/office/drawing/2014/main" id="{002E60B1-EB2D-9B46-9235-5CA67B749F6A}"/>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a:extLst>
              <a:ext uri="{FF2B5EF4-FFF2-40B4-BE49-F238E27FC236}">
                <a16:creationId xmlns:a16="http://schemas.microsoft.com/office/drawing/2014/main" id="{EAA3166A-A326-6D43-A258-51830EE8C980}"/>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252115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a:extLst>
              <a:ext uri="{FF2B5EF4-FFF2-40B4-BE49-F238E27FC236}">
                <a16:creationId xmlns:a16="http://schemas.microsoft.com/office/drawing/2014/main" id="{19DB626D-76B1-304B-9B1A-FE95AFFD206C}"/>
              </a:ext>
            </a:extLst>
          </p:cNvPr>
          <p:cNvSpPr>
            <a:spLocks noGrp="1"/>
          </p:cNvSpPr>
          <p:nvPr>
            <p:ph type="ftr" sz="quarter" idx="11"/>
          </p:nvPr>
        </p:nvSpPr>
        <p:spPr>
          <a:xfrm>
            <a:off x="5459398" y="6502104"/>
            <a:ext cx="1810544"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9" name="Slide Number Placeholder 5">
            <a:extLst>
              <a:ext uri="{FF2B5EF4-FFF2-40B4-BE49-F238E27FC236}">
                <a16:creationId xmlns:a16="http://schemas.microsoft.com/office/drawing/2014/main" id="{0976F18B-7050-954C-B108-48CE9AB5046E}"/>
              </a:ext>
            </a:extLst>
          </p:cNvPr>
          <p:cNvSpPr>
            <a:spLocks noGrp="1"/>
          </p:cNvSpPr>
          <p:nvPr>
            <p:ph type="sldNum" sz="quarter" idx="12"/>
          </p:nvPr>
        </p:nvSpPr>
        <p:spPr>
          <a:xfrm>
            <a:off x="8686801" y="6492877"/>
            <a:ext cx="365720"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a:extLst>
              <a:ext uri="{FF2B5EF4-FFF2-40B4-BE49-F238E27FC236}">
                <a16:creationId xmlns:a16="http://schemas.microsoft.com/office/drawing/2014/main" id="{6F51B3F4-8585-9A46-B6BE-FC46569F1DBF}"/>
              </a:ext>
            </a:extLst>
          </p:cNvPr>
          <p:cNvPicPr>
            <a:picLocks noChangeAspect="1"/>
          </p:cNvPicPr>
          <p:nvPr userDrawn="1"/>
        </p:nvPicPr>
        <p:blipFill>
          <a:blip r:embed="rId2"/>
          <a:stretch>
            <a:fillRect/>
          </a:stretch>
        </p:blipFill>
        <p:spPr>
          <a:xfrm>
            <a:off x="-252536" y="6502103"/>
            <a:ext cx="5769148" cy="371682"/>
          </a:xfrm>
          <a:prstGeom prst="rect">
            <a:avLst/>
          </a:prstGeom>
        </p:spPr>
      </p:pic>
    </p:spTree>
    <p:extLst>
      <p:ext uri="{BB962C8B-B14F-4D97-AF65-F5344CB8AC3E}">
        <p14:creationId xmlns:p14="http://schemas.microsoft.com/office/powerpoint/2010/main" val="157607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Presentation </a:t>
            </a:r>
            <a:r>
              <a:rPr lang="en-GB" dirty="0" err="1"/>
              <a:t>tite</a:t>
            </a:r>
            <a:endParaRPr lang="en-GB"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AFCCC-71A5-4408-830D-58B47C3A6164}" type="slidenum">
              <a:rPr lang="en-GB" smtClean="0"/>
              <a:t>‹#›</a:t>
            </a:fld>
            <a:endParaRPr lang="en-GB" dirty="0"/>
          </a:p>
        </p:txBody>
      </p:sp>
    </p:spTree>
    <p:extLst>
      <p:ext uri="{BB962C8B-B14F-4D97-AF65-F5344CB8AC3E}">
        <p14:creationId xmlns:p14="http://schemas.microsoft.com/office/powerpoint/2010/main" val="2534198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spcBef>
          <a:spcPct val="0"/>
        </a:spcBef>
        <a:buNone/>
        <a:defRPr sz="4000" b="1" kern="1200">
          <a:solidFill>
            <a:srgbClr val="00308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hyperlink" Target="http://www.sexualhealthwestsussex.nhs.uk/"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5.png"/><Relationship Id="rId2" Type="http://schemas.openxmlformats.org/officeDocument/2006/relationships/video" Target="https://www.youtube.com/embed/RZogqgxH4Mc?feature=oembed" TargetMode="Externa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msichoices.org.uk/" TargetMode="External"/><Relationship Id="rId5" Type="http://schemas.openxmlformats.org/officeDocument/2006/relationships/hyperlink" Target="https://www.sexualhealthwestsussex.nhs.uk/contraception/emergency-contraception/"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mailto:Wshnt.outreachmail@nhs.net/"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sexualhealthwestsussex.nhs.uk/referrals" TargetMode="External"/><Relationship Id="rId5" Type="http://schemas.openxmlformats.org/officeDocument/2006/relationships/hyperlink" Target="http://www.sexualhealthwestsussex.nhs.uk/"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hyperlink" Target="http://www.sexualheallthwestsussex.nhs.uk/"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5.png"/><Relationship Id="rId2" Type="http://schemas.openxmlformats.org/officeDocument/2006/relationships/video" Target="https://www.youtube.com/embed/Hxu4COql9wM?feature=oembed" TargetMode="Externa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hyperlink" Target="http://www.sexualhealthwestsussex.nhs.uk/"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060848"/>
            <a:ext cx="7772400" cy="1470025"/>
          </a:xfrm>
        </p:spPr>
        <p:txBody>
          <a:bodyPr>
            <a:normAutofit/>
          </a:bodyPr>
          <a:lstStyle/>
          <a:p>
            <a:r>
              <a:rPr lang="en-GB" dirty="0"/>
              <a:t>Sexual health West Sussex</a:t>
            </a:r>
          </a:p>
        </p:txBody>
      </p:sp>
      <p:sp>
        <p:nvSpPr>
          <p:cNvPr id="3" name="Subtitle 2"/>
          <p:cNvSpPr>
            <a:spLocks noGrp="1"/>
          </p:cNvSpPr>
          <p:nvPr>
            <p:ph type="subTitle" idx="1"/>
          </p:nvPr>
        </p:nvSpPr>
        <p:spPr>
          <a:xfrm>
            <a:off x="1259632" y="3789040"/>
            <a:ext cx="6451500" cy="1752600"/>
          </a:xfrm>
        </p:spPr>
        <p:txBody>
          <a:bodyPr>
            <a:normAutofit/>
          </a:bodyPr>
          <a:lstStyle/>
          <a:p>
            <a:r>
              <a:rPr lang="en-GB" dirty="0"/>
              <a:t>Sexual Health Risk Reduction</a:t>
            </a:r>
          </a:p>
        </p:txBody>
      </p:sp>
      <p:pic>
        <p:nvPicPr>
          <p:cNvPr id="6" name="Audio 5">
            <a:hlinkClick r:id="" action="ppaction://media"/>
            <a:extLst>
              <a:ext uri="{FF2B5EF4-FFF2-40B4-BE49-F238E27FC236}">
                <a16:creationId xmlns:a16="http://schemas.microsoft.com/office/drawing/2014/main" id="{A9177485-8ABF-48D6-B073-85988FC70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73976401"/>
      </p:ext>
    </p:extLst>
  </p:cSld>
  <p:clrMapOvr>
    <a:masterClrMapping/>
  </p:clrMapOvr>
  <mc:AlternateContent xmlns:mc="http://schemas.openxmlformats.org/markup-compatibility/2006" xmlns:p14="http://schemas.microsoft.com/office/powerpoint/2010/main">
    <mc:Choice Requires="p14">
      <p:transition spd="slow" p14:dur="2000" advTm="9190"/>
    </mc:Choice>
    <mc:Fallback xmlns="">
      <p:transition spd="slow" advTm="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West Sussex condom  </a:t>
            </a:r>
            <a:br>
              <a:rPr lang="en-GB" dirty="0"/>
            </a:br>
            <a:r>
              <a:rPr lang="en-GB" dirty="0"/>
              <a:t>distribution scheme (CDS)</a:t>
            </a:r>
          </a:p>
        </p:txBody>
      </p:sp>
      <p:sp>
        <p:nvSpPr>
          <p:cNvPr id="3" name="Subtitle 2"/>
          <p:cNvSpPr>
            <a:spLocks noGrp="1"/>
          </p:cNvSpPr>
          <p:nvPr>
            <p:ph idx="1"/>
          </p:nvPr>
        </p:nvSpPr>
        <p:spPr>
          <a:xfrm>
            <a:off x="451520" y="1696890"/>
            <a:ext cx="7216824" cy="4525963"/>
          </a:xfrm>
        </p:spPr>
        <p:txBody>
          <a:bodyPr>
            <a:normAutofit/>
          </a:bodyPr>
          <a:lstStyle/>
          <a:p>
            <a:pPr marL="285750" indent="-285750"/>
            <a:r>
              <a:rPr lang="en-GB" sz="1800" dirty="0"/>
              <a:t>Refreshed scheme launched 1</a:t>
            </a:r>
            <a:r>
              <a:rPr lang="en-GB" sz="1800" baseline="30000" dirty="0"/>
              <a:t>st</a:t>
            </a:r>
            <a:r>
              <a:rPr lang="en-GB" sz="1800" dirty="0"/>
              <a:t> February 2021</a:t>
            </a:r>
          </a:p>
          <a:p>
            <a:pPr marL="285750" indent="-285750"/>
            <a:endParaRPr lang="en-GB" sz="1800" dirty="0"/>
          </a:p>
          <a:p>
            <a:pPr marL="285750" indent="-285750"/>
            <a:r>
              <a:rPr lang="en-GB" sz="1800" dirty="0"/>
              <a:t>To improve condom access and improve links to contraception &amp; STI care for 13-24 year olds living in West Sussex</a:t>
            </a:r>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10</a:t>
            </a:fld>
            <a:endParaRPr lang="en-GB"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176" y="3428999"/>
            <a:ext cx="2852315" cy="285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3778969"/>
            <a:ext cx="2308909" cy="215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5" name="Audio 4">
            <a:hlinkClick r:id="" action="ppaction://media"/>
            <a:extLst>
              <a:ext uri="{FF2B5EF4-FFF2-40B4-BE49-F238E27FC236}">
                <a16:creationId xmlns:a16="http://schemas.microsoft.com/office/drawing/2014/main" id="{16D4FF7E-0909-4FEC-AC32-37BB5FBE30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915799491"/>
      </p:ext>
    </p:extLst>
  </p:cSld>
  <p:clrMapOvr>
    <a:masterClrMapping/>
  </p:clrMapOvr>
  <mc:AlternateContent xmlns:mc="http://schemas.openxmlformats.org/markup-compatibility/2006">
    <mc:Choice xmlns:p14="http://schemas.microsoft.com/office/powerpoint/2010/main" Requires="p14">
      <p:transition spd="slow" p14:dur="2000" advTm="32688"/>
    </mc:Choice>
    <mc:Fallback>
      <p:transition spd="slow" advTm="3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noAutofit/>
          </a:bodyPr>
          <a:lstStyle/>
          <a:p>
            <a:pPr algn="l"/>
            <a:r>
              <a:rPr lang="en-GB" dirty="0"/>
              <a:t>CDS</a:t>
            </a:r>
          </a:p>
        </p:txBody>
      </p:sp>
      <p:sp>
        <p:nvSpPr>
          <p:cNvPr id="3" name="Subtitle 2"/>
          <p:cNvSpPr>
            <a:spLocks noGrp="1"/>
          </p:cNvSpPr>
          <p:nvPr>
            <p:ph idx="1"/>
          </p:nvPr>
        </p:nvSpPr>
        <p:spPr>
          <a:xfrm>
            <a:off x="447753" y="1529787"/>
            <a:ext cx="5848672" cy="4717580"/>
          </a:xfrm>
        </p:spPr>
        <p:txBody>
          <a:bodyPr>
            <a:normAutofit lnSpcReduction="10000"/>
          </a:bodyPr>
          <a:lstStyle/>
          <a:p>
            <a:pPr marL="285750"/>
            <a:r>
              <a:rPr lang="en-GB" sz="1900" dirty="0"/>
              <a:t>Online request and registration</a:t>
            </a:r>
          </a:p>
          <a:p>
            <a:pPr marL="285750"/>
            <a:endParaRPr lang="en-GB" sz="1900" dirty="0"/>
          </a:p>
          <a:p>
            <a:pPr marL="285750"/>
            <a:r>
              <a:rPr lang="en-GB" sz="1900" dirty="0"/>
              <a:t>Embedded online condom demonstration</a:t>
            </a:r>
          </a:p>
          <a:p>
            <a:pPr marL="285750"/>
            <a:endParaRPr lang="en-GB" sz="1900" dirty="0"/>
          </a:p>
          <a:p>
            <a:pPr marL="285750"/>
            <a:r>
              <a:rPr lang="en-GB" sz="1900" dirty="0"/>
              <a:t>Inbuilt &lt;18 safeguarding assessment based on “Spotting the Signs” model</a:t>
            </a:r>
          </a:p>
          <a:p>
            <a:pPr marL="0" indent="0">
              <a:buNone/>
            </a:pPr>
            <a:endParaRPr lang="en-GB" sz="1900" dirty="0"/>
          </a:p>
          <a:p>
            <a:pPr marL="285750"/>
            <a:r>
              <a:rPr lang="en-GB" sz="1900" dirty="0"/>
              <a:t>Additional telephone assessment for &lt;16s and 16/17 year olds with safeguarding need</a:t>
            </a:r>
          </a:p>
          <a:p>
            <a:pPr marL="285750"/>
            <a:endParaRPr lang="en-GB" sz="1900" dirty="0"/>
          </a:p>
          <a:p>
            <a:pPr marL="285750"/>
            <a:r>
              <a:rPr lang="en-GB" sz="1900" dirty="0"/>
              <a:t>Postal delivery to West Sussex address</a:t>
            </a:r>
          </a:p>
          <a:p>
            <a:pPr marL="285750"/>
            <a:endParaRPr lang="en-GB" sz="1900" dirty="0"/>
          </a:p>
          <a:p>
            <a:pPr marL="285750"/>
            <a:r>
              <a:rPr lang="en-GB" sz="1900" dirty="0"/>
              <a:t>Click &amp; Collect pathway for those accessing face to face youth or clinical settings. </a:t>
            </a:r>
          </a:p>
          <a:p>
            <a:pPr marL="285750" indent="-285750"/>
            <a:endParaRPr lang="en-GB" sz="1900" dirty="0"/>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11</a:t>
            </a:fld>
            <a:endParaRPr lang="en-GB"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1556792"/>
            <a:ext cx="2294444" cy="229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9143" y="3991874"/>
            <a:ext cx="2255493" cy="225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5" name="Audio 4">
            <a:hlinkClick r:id="" action="ppaction://media"/>
            <a:extLst>
              <a:ext uri="{FF2B5EF4-FFF2-40B4-BE49-F238E27FC236}">
                <a16:creationId xmlns:a16="http://schemas.microsoft.com/office/drawing/2014/main" id="{22C8D77A-0907-4E38-9D4D-4D4286B820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643243937"/>
      </p:ext>
    </p:extLst>
  </p:cSld>
  <p:clrMapOvr>
    <a:masterClrMapping/>
  </p:clrMapOvr>
  <mc:AlternateContent xmlns:mc="http://schemas.openxmlformats.org/markup-compatibility/2006">
    <mc:Choice xmlns:p14="http://schemas.microsoft.com/office/powerpoint/2010/main" Requires="p14">
      <p:transition spd="slow" p14:dur="2000" advTm="41587"/>
    </mc:Choice>
    <mc:Fallback>
      <p:transition spd="slow" advTm="4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noAutofit/>
          </a:bodyPr>
          <a:lstStyle/>
          <a:p>
            <a:pPr algn="l"/>
            <a:r>
              <a:rPr lang="en-GB" dirty="0"/>
              <a:t>CDS</a:t>
            </a:r>
          </a:p>
        </p:txBody>
      </p:sp>
      <p:sp>
        <p:nvSpPr>
          <p:cNvPr id="3" name="Subtitle 2"/>
          <p:cNvSpPr>
            <a:spLocks noGrp="1"/>
          </p:cNvSpPr>
          <p:nvPr>
            <p:ph idx="1"/>
          </p:nvPr>
        </p:nvSpPr>
        <p:spPr>
          <a:xfrm>
            <a:off x="447753" y="1529787"/>
            <a:ext cx="5848672" cy="4717580"/>
          </a:xfrm>
        </p:spPr>
        <p:txBody>
          <a:bodyPr>
            <a:normAutofit/>
          </a:bodyPr>
          <a:lstStyle/>
          <a:p>
            <a:pPr marL="285750" indent="-285750"/>
            <a:r>
              <a:rPr lang="en-GB" sz="1800" dirty="0"/>
              <a:t>Choice of condom fit &amp; size</a:t>
            </a:r>
          </a:p>
          <a:p>
            <a:pPr marL="285750" indent="-285750"/>
            <a:r>
              <a:rPr lang="en-GB" sz="1800" dirty="0"/>
              <a:t>28 condoms plus lubricant per order</a:t>
            </a:r>
          </a:p>
          <a:p>
            <a:pPr marL="285750" indent="-285750"/>
            <a:r>
              <a:rPr lang="en-GB" sz="1800" dirty="0"/>
              <a:t>Scheme allows up to x4 requests per annum</a:t>
            </a:r>
          </a:p>
          <a:p>
            <a:pPr marL="285750" indent="-285750"/>
            <a:r>
              <a:rPr lang="en-GB" sz="1800" dirty="0"/>
              <a:t>5 working day turnaround for all requests</a:t>
            </a:r>
          </a:p>
          <a:p>
            <a:pPr marL="285750" indent="-285750"/>
            <a:r>
              <a:rPr lang="en-GB" sz="1800" dirty="0"/>
              <a:t>Click and collect sites provide additional wraparound support</a:t>
            </a:r>
          </a:p>
          <a:p>
            <a:pPr marL="285750" indent="-285750"/>
            <a:r>
              <a:rPr lang="en-GB" sz="1800" dirty="0"/>
              <a:t>Partner agencies pivotal in providing ongoing sexual health promotion and signposting/access to website</a:t>
            </a:r>
          </a:p>
          <a:p>
            <a:pPr marL="285750" indent="-285750"/>
            <a:r>
              <a:rPr lang="en-GB" sz="1800" dirty="0"/>
              <a:t>YP with additional safeguarding needs will be routed to face to face services / West Sussex Integrated Front Door (IFD)</a:t>
            </a:r>
          </a:p>
          <a:p>
            <a:pPr marL="285750" indent="-285750"/>
            <a:r>
              <a:rPr lang="en-GB" sz="1800" dirty="0"/>
              <a:t>SMS text messaging offering prompts and access to online STI testing and face to face sexual health care</a:t>
            </a:r>
          </a:p>
          <a:p>
            <a:pPr marL="0" indent="0">
              <a:buNone/>
            </a:pPr>
            <a:endParaRPr lang="en-GB" sz="1800" dirty="0"/>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12</a:t>
            </a:fld>
            <a:endParaRPr lang="en-GB" dirty="0"/>
          </a:p>
        </p:txBody>
      </p:sp>
      <p:sp>
        <p:nvSpPr>
          <p:cNvPr id="10"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11" name="Picture 10">
            <a:extLst>
              <a:ext uri="{FF2B5EF4-FFF2-40B4-BE49-F238E27FC236}">
                <a16:creationId xmlns:a16="http://schemas.microsoft.com/office/drawing/2014/main" id="{7B2FC193-F330-4477-AC7B-507E3D216577}"/>
              </a:ext>
            </a:extLst>
          </p:cNvPr>
          <p:cNvPicPr>
            <a:picLocks noChangeAspect="1"/>
          </p:cNvPicPr>
          <p:nvPr/>
        </p:nvPicPr>
        <p:blipFill>
          <a:blip r:embed="rId5"/>
          <a:stretch>
            <a:fillRect/>
          </a:stretch>
        </p:blipFill>
        <p:spPr>
          <a:xfrm>
            <a:off x="6516216" y="1700808"/>
            <a:ext cx="2255493" cy="3180989"/>
          </a:xfrm>
          <a:prstGeom prst="rect">
            <a:avLst/>
          </a:prstGeom>
        </p:spPr>
      </p:pic>
      <p:pic>
        <p:nvPicPr>
          <p:cNvPr id="5" name="Audio 4">
            <a:hlinkClick r:id="" action="ppaction://media"/>
            <a:extLst>
              <a:ext uri="{FF2B5EF4-FFF2-40B4-BE49-F238E27FC236}">
                <a16:creationId xmlns:a16="http://schemas.microsoft.com/office/drawing/2014/main" id="{D7FFC47D-1A60-450B-8948-27B8E75238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034783915"/>
      </p:ext>
    </p:extLst>
  </p:cSld>
  <p:clrMapOvr>
    <a:masterClrMapping/>
  </p:clrMapOvr>
  <mc:AlternateContent xmlns:mc="http://schemas.openxmlformats.org/markup-compatibility/2006">
    <mc:Choice xmlns:p14="http://schemas.microsoft.com/office/powerpoint/2010/main" Requires="p14">
      <p:transition spd="slow" p14:dur="2000" advTm="56287"/>
    </mc:Choice>
    <mc:Fallback>
      <p:transition spd="slow" advTm="5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noAutofit/>
          </a:bodyPr>
          <a:lstStyle/>
          <a:p>
            <a:pPr algn="l"/>
            <a:br>
              <a:rPr lang="en-GB" dirty="0"/>
            </a:br>
            <a:r>
              <a:rPr lang="en-GB" dirty="0"/>
              <a:t>CDS</a:t>
            </a:r>
            <a:r>
              <a:rPr kumimoji="0" lang="en-GB" altLang="en-US" sz="27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 </a:t>
            </a:r>
            <a:br>
              <a:rPr kumimoji="0" lang="en-GB" altLang="en-US" sz="27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br>
            <a:r>
              <a:rPr kumimoji="0" lang="en-GB" altLang="en-US" sz="27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Here is the advice you can give…. </a:t>
            </a:r>
            <a:br>
              <a:rPr lang="en-GB" dirty="0"/>
            </a:br>
            <a:endParaRPr lang="en-GB" dirty="0"/>
          </a:p>
        </p:txBody>
      </p:sp>
      <p:sp>
        <p:nvSpPr>
          <p:cNvPr id="3" name="Subtitle 2"/>
          <p:cNvSpPr>
            <a:spLocks noGrp="1"/>
          </p:cNvSpPr>
          <p:nvPr>
            <p:ph idx="1"/>
          </p:nvPr>
        </p:nvSpPr>
        <p:spPr>
          <a:xfrm>
            <a:off x="447753" y="1529787"/>
            <a:ext cx="5848672" cy="4717580"/>
          </a:xfrm>
        </p:spPr>
        <p:txBody>
          <a:bodyPr>
            <a:normAutofit/>
          </a:bodyPr>
          <a:lstStyle/>
          <a:p>
            <a:pPr marL="285750" indent="-285750"/>
            <a:r>
              <a:rPr lang="en-GB" sz="1800" dirty="0"/>
              <a:t>Condoms are effective at preventing pregnancy and STIs</a:t>
            </a:r>
          </a:p>
          <a:p>
            <a:pPr marL="285750" indent="-285750"/>
            <a:endParaRPr lang="en-GB" sz="1800" dirty="0"/>
          </a:p>
          <a:p>
            <a:pPr marL="285750" indent="-285750"/>
            <a:r>
              <a:rPr lang="en-GB" sz="1800" dirty="0"/>
              <a:t>They are available for free for 13-24 year old West Sussex residents by calling 0800 0150 503 or </a:t>
            </a:r>
            <a:r>
              <a:rPr lang="en-GB" sz="1800" dirty="0">
                <a:hlinkClick r:id="rId5"/>
              </a:rPr>
              <a:t>www.sexualhealthwestsussex.nhs.uk</a:t>
            </a:r>
            <a:r>
              <a:rPr lang="en-GB" sz="1800" dirty="0"/>
              <a:t> </a:t>
            </a:r>
          </a:p>
          <a:p>
            <a:pPr marL="285750" indent="-285750"/>
            <a:endParaRPr lang="en-GB" sz="1800" dirty="0"/>
          </a:p>
          <a:p>
            <a:pPr marL="285750" indent="-285750"/>
            <a:r>
              <a:rPr lang="en-GB" sz="1800" dirty="0"/>
              <a:t>People aged 25 and over can access free condoms from sexual health clinics</a:t>
            </a:r>
          </a:p>
          <a:p>
            <a:pPr marL="285750" indent="-285750"/>
            <a:endParaRPr lang="en-GB" sz="1800" dirty="0"/>
          </a:p>
          <a:p>
            <a:pPr marL="285750" indent="-285750"/>
            <a:r>
              <a:rPr lang="en-GB" sz="1800" dirty="0"/>
              <a:t>Talk about condom use and contraception with all partners.  </a:t>
            </a:r>
          </a:p>
          <a:p>
            <a:pPr marL="285750" indent="-285750"/>
            <a:endParaRPr lang="en-GB" sz="1800" dirty="0"/>
          </a:p>
          <a:p>
            <a:pPr marL="285750" indent="-285750"/>
            <a:r>
              <a:rPr lang="en-GB" sz="1800" dirty="0"/>
              <a:t>Use condoms with new partners until you have both been tested for STIs</a:t>
            </a:r>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13</a:t>
            </a:fld>
            <a:endParaRPr lang="en-GB" dirty="0"/>
          </a:p>
        </p:txBody>
      </p:sp>
      <p:sp>
        <p:nvSpPr>
          <p:cNvPr id="10"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4" name="Picture 3">
            <a:extLst>
              <a:ext uri="{FF2B5EF4-FFF2-40B4-BE49-F238E27FC236}">
                <a16:creationId xmlns:a16="http://schemas.microsoft.com/office/drawing/2014/main" id="{82457314-5C1A-4603-86E8-7CF272C52201}"/>
              </a:ext>
            </a:extLst>
          </p:cNvPr>
          <p:cNvPicPr>
            <a:picLocks noChangeAspect="1"/>
          </p:cNvPicPr>
          <p:nvPr/>
        </p:nvPicPr>
        <p:blipFill>
          <a:blip r:embed="rId6"/>
          <a:stretch>
            <a:fillRect/>
          </a:stretch>
        </p:blipFill>
        <p:spPr>
          <a:xfrm>
            <a:off x="6364670" y="1690488"/>
            <a:ext cx="2298391" cy="2298391"/>
          </a:xfrm>
          <a:prstGeom prst="rect">
            <a:avLst/>
          </a:prstGeom>
        </p:spPr>
      </p:pic>
      <p:pic>
        <p:nvPicPr>
          <p:cNvPr id="9" name="Picture 2">
            <a:extLst>
              <a:ext uri="{FF2B5EF4-FFF2-40B4-BE49-F238E27FC236}">
                <a16:creationId xmlns:a16="http://schemas.microsoft.com/office/drawing/2014/main" id="{C57E6042-BD77-4694-B329-4667406B10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0963" y="4125835"/>
            <a:ext cx="2255493" cy="225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1AE802DF-AB0B-458F-ABF9-EEAA78CE78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4160524916"/>
      </p:ext>
    </p:extLst>
  </p:cSld>
  <p:clrMapOvr>
    <a:masterClrMapping/>
  </p:clrMapOvr>
  <mc:AlternateContent xmlns:mc="http://schemas.openxmlformats.org/markup-compatibility/2006">
    <mc:Choice xmlns:p14="http://schemas.microsoft.com/office/powerpoint/2010/main" Requires="p14">
      <p:transition spd="slow" p14:dur="2000" advTm="78046"/>
    </mc:Choice>
    <mc:Fallback>
      <p:transition spd="slow" advTm="7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FE51-4B49-4AF3-A91C-2B37BD00E810}"/>
              </a:ext>
            </a:extLst>
          </p:cNvPr>
          <p:cNvSpPr>
            <a:spLocks noGrp="1"/>
          </p:cNvSpPr>
          <p:nvPr>
            <p:ph type="title"/>
          </p:nvPr>
        </p:nvSpPr>
        <p:spPr/>
        <p:txBody>
          <a:bodyPr>
            <a:normAutofit fontScale="90000"/>
          </a:bodyPr>
          <a:lstStyle/>
          <a:p>
            <a:r>
              <a:rPr lang="en-GB" dirty="0"/>
              <a:t>Condoms have their uses, </a:t>
            </a:r>
            <a:br>
              <a:rPr lang="en-GB" dirty="0"/>
            </a:br>
            <a:r>
              <a:rPr lang="en-GB" dirty="0"/>
              <a:t>but…</a:t>
            </a:r>
          </a:p>
        </p:txBody>
      </p:sp>
      <p:pic>
        <p:nvPicPr>
          <p:cNvPr id="6" name="Online Media 5" title="10 Ways A Condom Can't Protect You...">
            <a:hlinkClick r:id="" action="ppaction://media"/>
            <a:extLst>
              <a:ext uri="{FF2B5EF4-FFF2-40B4-BE49-F238E27FC236}">
                <a16:creationId xmlns:a16="http://schemas.microsoft.com/office/drawing/2014/main" id="{E0B97254-4470-49A6-8BCD-74A26C4DE835}"/>
              </a:ext>
            </a:extLst>
          </p:cNvPr>
          <p:cNvPicPr>
            <a:picLocks noGrp="1" noRot="1" noChangeAspect="1"/>
          </p:cNvPicPr>
          <p:nvPr>
            <p:ph idx="1"/>
            <a:videoFile r:link="rId2"/>
          </p:nvPr>
        </p:nvPicPr>
        <p:blipFill>
          <a:blip r:embed="rId6"/>
          <a:stretch>
            <a:fillRect/>
          </a:stretch>
        </p:blipFill>
        <p:spPr>
          <a:xfrm>
            <a:off x="566738" y="1639341"/>
            <a:ext cx="8010525" cy="4525963"/>
          </a:xfrm>
          <a:prstGeom prst="rect">
            <a:avLst/>
          </a:prstGeom>
        </p:spPr>
      </p:pic>
      <p:sp>
        <p:nvSpPr>
          <p:cNvPr id="4" name="Footer Placeholder 3">
            <a:extLst>
              <a:ext uri="{FF2B5EF4-FFF2-40B4-BE49-F238E27FC236}">
                <a16:creationId xmlns:a16="http://schemas.microsoft.com/office/drawing/2014/main" id="{BA12953F-8230-483D-88B3-6CAAAB246A59}"/>
              </a:ext>
            </a:extLst>
          </p:cNvPr>
          <p:cNvSpPr>
            <a:spLocks noGrp="1"/>
          </p:cNvSpPr>
          <p:nvPr>
            <p:ph type="ftr" sz="quarter" idx="11"/>
          </p:nvPr>
        </p:nvSpPr>
        <p:spPr/>
        <p:txBody>
          <a:bodyPr/>
          <a:lstStyle/>
          <a:p>
            <a:r>
              <a:rPr lang="en-GB"/>
              <a:t>Presentation title</a:t>
            </a:r>
            <a:endParaRPr lang="en-GB" dirty="0"/>
          </a:p>
        </p:txBody>
      </p:sp>
      <p:sp>
        <p:nvSpPr>
          <p:cNvPr id="5" name="Slide Number Placeholder 4">
            <a:extLst>
              <a:ext uri="{FF2B5EF4-FFF2-40B4-BE49-F238E27FC236}">
                <a16:creationId xmlns:a16="http://schemas.microsoft.com/office/drawing/2014/main" id="{0A63AA8C-AE35-4FD1-99F3-D99856B9DE64}"/>
              </a:ext>
            </a:extLst>
          </p:cNvPr>
          <p:cNvSpPr>
            <a:spLocks noGrp="1"/>
          </p:cNvSpPr>
          <p:nvPr>
            <p:ph type="sldNum" sz="quarter" idx="12"/>
          </p:nvPr>
        </p:nvSpPr>
        <p:spPr/>
        <p:txBody>
          <a:bodyPr/>
          <a:lstStyle/>
          <a:p>
            <a:fld id="{3CBAF558-993E-F24D-8CA0-AE83BF0134CC}" type="slidenum">
              <a:rPr lang="en-GB" smtClean="0"/>
              <a:pPr/>
              <a:t>14</a:t>
            </a:fld>
            <a:endParaRPr lang="en-GB" dirty="0"/>
          </a:p>
        </p:txBody>
      </p:sp>
      <p:pic>
        <p:nvPicPr>
          <p:cNvPr id="3" name="Audio 2">
            <a:hlinkClick r:id="" action="ppaction://media"/>
            <a:extLst>
              <a:ext uri="{FF2B5EF4-FFF2-40B4-BE49-F238E27FC236}">
                <a16:creationId xmlns:a16="http://schemas.microsoft.com/office/drawing/2014/main" id="{6613A0EF-3053-42AC-8A5A-8A6AE83A3B1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4228668069"/>
      </p:ext>
    </p:extLst>
  </p:cSld>
  <p:clrMapOvr>
    <a:masterClrMapping/>
  </p:clrMapOvr>
  <mc:AlternateContent xmlns:mc="http://schemas.openxmlformats.org/markup-compatibility/2006">
    <mc:Choice xmlns:p14="http://schemas.microsoft.com/office/powerpoint/2010/main" Requires="p14">
      <p:transition spd="slow" p14:dur="2000" advTm="1308"/>
    </mc:Choice>
    <mc:Fallback>
      <p:transition spd="slow" advTm="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78" objId="6"/>
        <p14:pauseEvt time="1308" objId="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85800"/>
            <a:ext cx="8229600" cy="1143000"/>
          </a:xfrm>
        </p:spPr>
        <p:txBody>
          <a:bodyPr>
            <a:normAutofit fontScale="90000"/>
          </a:bodyPr>
          <a:lstStyle/>
          <a:p>
            <a:pPr algn="l"/>
            <a:r>
              <a:rPr lang="en-GB" dirty="0"/>
              <a:t>Emergency contraception</a:t>
            </a:r>
            <a:br>
              <a:rPr lang="en-GB" dirty="0"/>
            </a:br>
            <a:r>
              <a:rPr lang="en-GB" dirty="0"/>
              <a:t> </a:t>
            </a:r>
            <a:r>
              <a:rPr kumimoji="0" lang="en-GB" altLang="en-US" sz="27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Here is the advice you can give…. </a:t>
            </a:r>
            <a:br>
              <a:rPr kumimoji="0" lang="en-GB" sz="4000" b="1" i="0" u="none" strike="noStrike" kern="1200" cap="none" spc="0" normalizeH="0" baseline="0" noProof="0" dirty="0">
                <a:ln>
                  <a:noFill/>
                </a:ln>
                <a:solidFill>
                  <a:srgbClr val="003087"/>
                </a:solidFill>
                <a:effectLst/>
                <a:uLnTx/>
                <a:uFillTx/>
                <a:latin typeface="Arial" panose="020B0604020202020204" pitchFamily="34" charset="0"/>
                <a:ea typeface="+mj-ea"/>
                <a:cs typeface="Arial" panose="020B0604020202020204" pitchFamily="34" charset="0"/>
              </a:rPr>
            </a:br>
            <a:endParaRPr lang="en-GB" dirty="0"/>
          </a:p>
        </p:txBody>
      </p:sp>
      <p:sp>
        <p:nvSpPr>
          <p:cNvPr id="3" name="Subtitle 2"/>
          <p:cNvSpPr>
            <a:spLocks noGrp="1"/>
          </p:cNvSpPr>
          <p:nvPr>
            <p:ph idx="1"/>
          </p:nvPr>
        </p:nvSpPr>
        <p:spPr>
          <a:xfrm>
            <a:off x="395536" y="1412776"/>
            <a:ext cx="8352928" cy="4680520"/>
          </a:xfrm>
        </p:spPr>
        <p:txBody>
          <a:bodyPr>
            <a:noAutofit/>
          </a:bodyPr>
          <a:lstStyle/>
          <a:p>
            <a:pPr marL="285750" indent="-285750"/>
            <a:r>
              <a:rPr lang="en-GB" sz="1800" dirty="0"/>
              <a:t>Emergency contraception reduces risks of unintended pregnancy</a:t>
            </a:r>
          </a:p>
          <a:p>
            <a:pPr marL="285750" indent="-285750"/>
            <a:endParaRPr lang="en-GB" sz="1800" dirty="0"/>
          </a:p>
          <a:p>
            <a:pPr marL="285750" indent="-285750"/>
            <a:r>
              <a:rPr lang="en-GB" sz="1800" dirty="0"/>
              <a:t> Options are:</a:t>
            </a:r>
          </a:p>
          <a:p>
            <a:pPr lvl="1">
              <a:buFont typeface="Arial" panose="020B0604020202020204" pitchFamily="34" charset="0"/>
              <a:buChar char="•"/>
            </a:pPr>
            <a:r>
              <a:rPr lang="en-GB" sz="1800" dirty="0"/>
              <a:t> Tablets or ‘morning after pill’ </a:t>
            </a:r>
          </a:p>
          <a:p>
            <a:pPr lvl="1">
              <a:buFont typeface="Arial" panose="020B0604020202020204" pitchFamily="34" charset="0"/>
              <a:buChar char="•"/>
            </a:pPr>
            <a:r>
              <a:rPr lang="en-GB" sz="1800" dirty="0"/>
              <a:t>A ‘coil’ which is fitted inside the vagina</a:t>
            </a:r>
          </a:p>
          <a:p>
            <a:pPr marL="285750" indent="-285750"/>
            <a:endParaRPr lang="en-GB" sz="1800" dirty="0"/>
          </a:p>
          <a:p>
            <a:pPr marL="285750" indent="-285750"/>
            <a:r>
              <a:rPr lang="en-GB" sz="1800" dirty="0"/>
              <a:t>It works at its best within 24 hours, but can be given up to 5 days after sex; available via sexual health clinic, GP or pharmacy</a:t>
            </a:r>
          </a:p>
          <a:p>
            <a:pPr lvl="1">
              <a:buFont typeface="Arial" panose="020B0604020202020204" pitchFamily="34" charset="0"/>
              <a:buChar char="•"/>
            </a:pPr>
            <a:endParaRPr lang="en-GB" sz="1800" dirty="0"/>
          </a:p>
          <a:p>
            <a:pPr marL="285750" indent="-285750"/>
            <a:r>
              <a:rPr lang="en-GB" sz="1800" dirty="0"/>
              <a:t>Free emergency contraception for people aged 13-21 via 49 community pharmacies across West Sussex </a:t>
            </a:r>
            <a:r>
              <a:rPr lang="en-GB" sz="1800" dirty="0">
                <a:hlinkClick r:id="rId5"/>
              </a:rPr>
              <a:t>https://www.sexualhealthwestsussex.nhs.uk/contraception/emergency-contraception/</a:t>
            </a:r>
            <a:endParaRPr lang="en-GB" sz="1800" dirty="0"/>
          </a:p>
          <a:p>
            <a:pPr marL="285750" indent="-285750"/>
            <a:endParaRPr lang="en-GB" sz="1800" dirty="0"/>
          </a:p>
          <a:p>
            <a:pPr marL="285750" indent="-285750"/>
            <a:r>
              <a:rPr lang="en-GB" sz="1800" dirty="0"/>
              <a:t>If people are pregnant and too late for emergency contraception please go to </a:t>
            </a:r>
            <a:r>
              <a:rPr lang="en-GB" sz="1800" dirty="0">
                <a:hlinkClick r:id="rId6"/>
              </a:rPr>
              <a:t>https://www.</a:t>
            </a:r>
            <a:r>
              <a:rPr lang="en-GB" sz="1800" u="sng" dirty="0">
                <a:solidFill>
                  <a:srgbClr val="0000CC"/>
                </a:solidFill>
                <a:hlinkClick r:id="rId6"/>
              </a:rPr>
              <a:t>msichoices.org.uk</a:t>
            </a:r>
            <a:r>
              <a:rPr lang="en-GB" sz="1800" dirty="0">
                <a:solidFill>
                  <a:srgbClr val="0000CC"/>
                </a:solidFill>
              </a:rPr>
              <a:t> </a:t>
            </a:r>
            <a:r>
              <a:rPr lang="en-GB" sz="1800" dirty="0"/>
              <a:t>or call 0345 300 8090</a:t>
            </a:r>
            <a:endParaRPr lang="en-GB" sz="1800" u="sng" dirty="0">
              <a:solidFill>
                <a:srgbClr val="0000CC"/>
              </a:solidFill>
            </a:endParaRPr>
          </a:p>
          <a:p>
            <a:pPr marL="285750" indent="-285750"/>
            <a:endParaRPr lang="en-GB" sz="1800" u="sng" dirty="0">
              <a:solidFill>
                <a:srgbClr val="0000CC"/>
              </a:solidFill>
            </a:endParaRPr>
          </a:p>
          <a:p>
            <a:pPr marL="285750" indent="-285750"/>
            <a:endParaRPr lang="en-GB" sz="1800" dirty="0"/>
          </a:p>
          <a:p>
            <a:pPr marL="285750" indent="-285750"/>
            <a:endParaRPr lang="en-GB" sz="1800" dirty="0"/>
          </a:p>
          <a:p>
            <a:pPr marL="0" indent="0">
              <a:buNone/>
            </a:pPr>
            <a:endParaRPr lang="en-GB" sz="18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15</a:t>
            </a:fld>
            <a:endParaRPr lang="en-GB" dirty="0"/>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2585" y="1826695"/>
            <a:ext cx="1944216" cy="145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10" name="Audio 9">
            <a:hlinkClick r:id="" action="ppaction://media"/>
            <a:extLst>
              <a:ext uri="{FF2B5EF4-FFF2-40B4-BE49-F238E27FC236}">
                <a16:creationId xmlns:a16="http://schemas.microsoft.com/office/drawing/2014/main" id="{0993FCF1-1814-4030-BCBE-BD3084EF90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68039031"/>
      </p:ext>
    </p:extLst>
  </p:cSld>
  <p:clrMapOvr>
    <a:masterClrMapping/>
  </p:clrMapOvr>
  <mc:AlternateContent xmlns:mc="http://schemas.openxmlformats.org/markup-compatibility/2006">
    <mc:Choice xmlns:p14="http://schemas.microsoft.com/office/powerpoint/2010/main" Requires="p14">
      <p:transition spd="slow" p14:dur="2000" advTm="85472"/>
    </mc:Choice>
    <mc:Fallback>
      <p:transition spd="slow" advTm="8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Vaccination</a:t>
            </a:r>
            <a:br>
              <a:rPr lang="en-GB" sz="3600" dirty="0"/>
            </a:br>
            <a:r>
              <a:rPr kumimoji="0" lang="en-GB" altLang="en-US" sz="2400" b="1" i="0" u="none" strike="noStrike" kern="1200" cap="none" spc="0" normalizeH="0" baseline="0" noProof="0" dirty="0">
                <a:ln>
                  <a:noFill/>
                </a:ln>
                <a:solidFill>
                  <a:srgbClr val="005EB8"/>
                </a:solidFill>
                <a:effectLst/>
                <a:uLnTx/>
                <a:uFillTx/>
                <a:latin typeface="Arial" panose="020B0604020202020204" pitchFamily="34" charset="0"/>
                <a:ea typeface="+mj-ea"/>
                <a:cs typeface="Arial" panose="020B0604020202020204" pitchFamily="34" charset="0"/>
              </a:rPr>
              <a:t>Here is the advice you can give…. </a:t>
            </a:r>
            <a:endParaRPr lang="en-GB" dirty="0"/>
          </a:p>
        </p:txBody>
      </p:sp>
      <p:sp>
        <p:nvSpPr>
          <p:cNvPr id="3" name="Subtitle 2"/>
          <p:cNvSpPr>
            <a:spLocks noGrp="1"/>
          </p:cNvSpPr>
          <p:nvPr>
            <p:ph idx="1"/>
          </p:nvPr>
        </p:nvSpPr>
        <p:spPr>
          <a:xfrm>
            <a:off x="467544" y="1412776"/>
            <a:ext cx="7216824" cy="4896544"/>
          </a:xfrm>
        </p:spPr>
        <p:txBody>
          <a:bodyPr>
            <a:normAutofit/>
          </a:bodyPr>
          <a:lstStyle/>
          <a:p>
            <a:pPr marL="285750" indent="-285750"/>
            <a:r>
              <a:rPr lang="en-GB" sz="1800" dirty="0"/>
              <a:t>Vaccination can offer immunity from harmful disease</a:t>
            </a:r>
          </a:p>
          <a:p>
            <a:pPr marL="285750" indent="-285750"/>
            <a:endParaRPr lang="en-GB" sz="1800" dirty="0"/>
          </a:p>
          <a:p>
            <a:pPr marL="285750" indent="-285750"/>
            <a:r>
              <a:rPr lang="en-GB" sz="1800" dirty="0"/>
              <a:t>Sexual health services offer vaccination against the following conditions which may be sexually acquired for people from high risk groups:</a:t>
            </a:r>
          </a:p>
          <a:p>
            <a:pPr marL="685800" lvl="1"/>
            <a:r>
              <a:rPr lang="en-GB" sz="1800" dirty="0"/>
              <a:t>Hepatitis A </a:t>
            </a:r>
          </a:p>
          <a:p>
            <a:pPr marL="685800" lvl="1"/>
            <a:r>
              <a:rPr lang="en-GB" sz="1800" dirty="0"/>
              <a:t>Hepatitis B</a:t>
            </a:r>
          </a:p>
          <a:p>
            <a:pPr marL="685800" lvl="1"/>
            <a:r>
              <a:rPr lang="en-GB" sz="1800" dirty="0"/>
              <a:t>Human papillomavirus (HPV)</a:t>
            </a:r>
          </a:p>
          <a:p>
            <a:pPr marL="685800" lvl="1"/>
            <a:endParaRPr lang="en-GB" sz="1400" dirty="0"/>
          </a:p>
          <a:p>
            <a:pPr marL="285750" indent="-285750"/>
            <a:r>
              <a:rPr lang="en-GB" sz="1800" dirty="0"/>
              <a:t>Hepatitis infection may lead to long term liver damage</a:t>
            </a:r>
          </a:p>
          <a:p>
            <a:pPr marL="285750" indent="-285750"/>
            <a:endParaRPr lang="en-GB" sz="1800" dirty="0"/>
          </a:p>
          <a:p>
            <a:pPr marL="285750" indent="-285750"/>
            <a:r>
              <a:rPr lang="en-GB" sz="1800" dirty="0"/>
              <a:t>HPV is linked to cancers</a:t>
            </a:r>
          </a:p>
          <a:p>
            <a:pPr marL="285750" indent="-285750"/>
            <a:endParaRPr lang="en-GB" sz="1800" dirty="0"/>
          </a:p>
          <a:p>
            <a:pPr marL="285750" indent="-285750"/>
            <a:r>
              <a:rPr lang="en-GB" sz="1800" dirty="0"/>
              <a:t>Vaccines as safe and effective and will be offered routinely to men who have sex with men and sex workers</a:t>
            </a:r>
          </a:p>
          <a:p>
            <a:endParaRPr lang="en-GB" sz="18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16</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5" name="Audio 4">
            <a:hlinkClick r:id="" action="ppaction://media"/>
            <a:extLst>
              <a:ext uri="{FF2B5EF4-FFF2-40B4-BE49-F238E27FC236}">
                <a16:creationId xmlns:a16="http://schemas.microsoft.com/office/drawing/2014/main" id="{F74A7201-80EE-4A36-BB21-A435B088B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237845966"/>
      </p:ext>
    </p:extLst>
  </p:cSld>
  <p:clrMapOvr>
    <a:masterClrMapping/>
  </p:clrMapOvr>
  <mc:AlternateContent xmlns:mc="http://schemas.openxmlformats.org/markup-compatibility/2006">
    <mc:Choice xmlns:p14="http://schemas.microsoft.com/office/powerpoint/2010/main" Requires="p14">
      <p:transition spd="slow" p14:dur="2000" advTm="69079"/>
    </mc:Choice>
    <mc:Fallback>
      <p:transition spd="slow" advTm="6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Access to services</a:t>
            </a:r>
          </a:p>
        </p:txBody>
      </p:sp>
      <p:sp>
        <p:nvSpPr>
          <p:cNvPr id="3" name="Subtitle 2"/>
          <p:cNvSpPr>
            <a:spLocks noGrp="1"/>
          </p:cNvSpPr>
          <p:nvPr>
            <p:ph idx="1"/>
          </p:nvPr>
        </p:nvSpPr>
        <p:spPr>
          <a:xfrm>
            <a:off x="451520" y="1696890"/>
            <a:ext cx="7936904" cy="4525963"/>
          </a:xfrm>
        </p:spPr>
        <p:txBody>
          <a:bodyPr>
            <a:normAutofit/>
          </a:bodyPr>
          <a:lstStyle/>
          <a:p>
            <a:r>
              <a:rPr lang="en-GB" sz="1800" dirty="0">
                <a:hlinkClick r:id="rId5"/>
              </a:rPr>
              <a:t>www.sexualhealthwestsussex.nhs.uk</a:t>
            </a:r>
            <a:r>
              <a:rPr lang="en-GB" sz="1800" dirty="0"/>
              <a:t> </a:t>
            </a:r>
          </a:p>
          <a:p>
            <a:pPr marL="0" indent="0">
              <a:buNone/>
            </a:pPr>
            <a:endParaRPr lang="en-GB" sz="1800" dirty="0"/>
          </a:p>
          <a:p>
            <a:r>
              <a:rPr lang="en-GB" sz="2400" dirty="0"/>
              <a:t>01903 285199  - Central Booking Line (all sexual health clinics)</a:t>
            </a:r>
          </a:p>
          <a:p>
            <a:endParaRPr lang="en-GB" sz="1800" dirty="0"/>
          </a:p>
          <a:p>
            <a:r>
              <a:rPr lang="en-GB" sz="2400" b="1" dirty="0"/>
              <a:t>0800 0150 503 – </a:t>
            </a:r>
            <a:r>
              <a:rPr lang="en-GB" sz="2400" dirty="0"/>
              <a:t>Sexual Health Outreach team</a:t>
            </a:r>
          </a:p>
          <a:p>
            <a:endParaRPr lang="en-GB" sz="2400" b="1" dirty="0"/>
          </a:p>
          <a:p>
            <a:r>
              <a:rPr lang="en-GB" sz="2400" dirty="0"/>
              <a:t>Referrals </a:t>
            </a:r>
            <a:r>
              <a:rPr lang="en-GB" sz="1800" dirty="0">
                <a:hlinkClick r:id="rId6"/>
              </a:rPr>
              <a:t>www.sexualhealthwestsussex.nhs.uk/referrals</a:t>
            </a:r>
            <a:endParaRPr lang="en-GB" sz="1800" dirty="0"/>
          </a:p>
          <a:p>
            <a:endParaRPr lang="en-GB" sz="2400" dirty="0"/>
          </a:p>
          <a:p>
            <a:pPr marL="0" indent="0">
              <a:buNone/>
            </a:pPr>
            <a:endParaRPr lang="en-GB" sz="1800" dirty="0">
              <a:hlinkClick r:id="rId7"/>
            </a:endParaRPr>
          </a:p>
          <a:p>
            <a:pPr marL="0" indent="0">
              <a:buNone/>
            </a:pPr>
            <a:endParaRPr lang="en-GB" sz="1800" dirty="0"/>
          </a:p>
          <a:p>
            <a:endParaRPr lang="en-GB" sz="18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17</a:t>
            </a:fld>
            <a:endParaRPr lang="en-GB" dirty="0"/>
          </a:p>
        </p:txBody>
      </p:sp>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4" name="Audio 3">
            <a:hlinkClick r:id="" action="ppaction://media"/>
            <a:extLst>
              <a:ext uri="{FF2B5EF4-FFF2-40B4-BE49-F238E27FC236}">
                <a16:creationId xmlns:a16="http://schemas.microsoft.com/office/drawing/2014/main" id="{32A134C1-4AE2-4BA3-93D9-4F729C42FA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246726739"/>
      </p:ext>
    </p:extLst>
  </p:cSld>
  <p:clrMapOvr>
    <a:masterClrMapping/>
  </p:clrMapOvr>
  <mc:AlternateContent xmlns:mc="http://schemas.openxmlformats.org/markup-compatibility/2006">
    <mc:Choice xmlns:p14="http://schemas.microsoft.com/office/powerpoint/2010/main" Requires="p14">
      <p:transition spd="slow" p14:dur="2000" advTm="65229"/>
    </mc:Choice>
    <mc:Fallback>
      <p:transition spd="slow" advTm="6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normAutofit fontScale="90000"/>
          </a:bodyPr>
          <a:lstStyle/>
          <a:p>
            <a:pPr algn="l"/>
            <a:r>
              <a:rPr lang="en-GB" dirty="0"/>
              <a:t>The importance of </a:t>
            </a:r>
            <a:br>
              <a:rPr lang="en-GB" dirty="0"/>
            </a:br>
            <a:r>
              <a:rPr lang="en-GB" dirty="0"/>
              <a:t>risk reduction</a:t>
            </a:r>
          </a:p>
        </p:txBody>
      </p:sp>
      <p:sp>
        <p:nvSpPr>
          <p:cNvPr id="3" name="Subtitle 2"/>
          <p:cNvSpPr>
            <a:spLocks noGrp="1"/>
          </p:cNvSpPr>
          <p:nvPr>
            <p:ph idx="1"/>
          </p:nvPr>
        </p:nvSpPr>
        <p:spPr>
          <a:xfrm>
            <a:off x="467544" y="1495325"/>
            <a:ext cx="7216824" cy="4525963"/>
          </a:xfrm>
        </p:spPr>
        <p:txBody>
          <a:bodyPr>
            <a:normAutofit/>
          </a:bodyPr>
          <a:lstStyle/>
          <a:p>
            <a:pPr marL="285750" indent="-285750"/>
            <a:r>
              <a:rPr lang="en-GB" sz="1800" dirty="0"/>
              <a:t>Sexual ill health carries both short and long term consequences</a:t>
            </a:r>
          </a:p>
          <a:p>
            <a:pPr marL="285750" indent="-285750"/>
            <a:endParaRPr lang="en-GB" sz="1800" dirty="0"/>
          </a:p>
          <a:p>
            <a:pPr marL="285750" indent="-285750"/>
            <a:r>
              <a:rPr lang="en-GB" sz="1800" dirty="0"/>
              <a:t>STIs are often easily diagnosed and treatable, but may cause long term sexual health and reproductive difficulties</a:t>
            </a:r>
          </a:p>
          <a:p>
            <a:pPr marL="285750" indent="-285750"/>
            <a:endParaRPr lang="en-GB" sz="1800" dirty="0"/>
          </a:p>
          <a:p>
            <a:pPr marL="285750" indent="-285750"/>
            <a:r>
              <a:rPr lang="en-GB" sz="1800" dirty="0"/>
              <a:t>HIV remains a life limiting condition if left undiagnosed</a:t>
            </a:r>
          </a:p>
          <a:p>
            <a:pPr marL="285750" indent="-285750"/>
            <a:endParaRPr lang="en-GB" sz="1800" dirty="0"/>
          </a:p>
          <a:p>
            <a:pPr marL="285750" indent="-285750"/>
            <a:r>
              <a:rPr lang="en-GB" sz="1800" dirty="0"/>
              <a:t>Unintended pregnancy is a major consequence of inadequate or poor use of contraception</a:t>
            </a:r>
          </a:p>
          <a:p>
            <a:pPr marL="285750" indent="-285750"/>
            <a:endParaRPr lang="en-GB" sz="1800" dirty="0"/>
          </a:p>
          <a:p>
            <a:pPr marL="285750" indent="-285750"/>
            <a:r>
              <a:rPr lang="en-GB" sz="1800" dirty="0"/>
              <a:t>The above are potentially avoidable and cause significant cost to the NHS, the individual and local economy</a:t>
            </a:r>
            <a:endParaRPr lang="en-GB" sz="1400" dirty="0"/>
          </a:p>
          <a:p>
            <a:pPr>
              <a:buFont typeface="Wingdings" panose="05000000000000000000" pitchFamily="2" charset="2"/>
              <a:buChar char="§"/>
            </a:pPr>
            <a:endParaRPr lang="en-GB" sz="20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2</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9" name="Picture 2" descr="C:\Users\Barbara\AppData\Local\Microsoft\Windows\Temporary Internet Files\Content.IE5\MT07Y2ZU\ris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00" y="5013176"/>
            <a:ext cx="2303748" cy="1535832"/>
          </a:xfrm>
          <a:prstGeom prst="rect">
            <a:avLst/>
          </a:prstGeom>
          <a:noFill/>
          <a:extLst>
            <a:ext uri="{909E8E84-426E-40DD-AFC4-6F175D3DCCD1}">
              <a14:hiddenFill xmlns:a14="http://schemas.microsoft.com/office/drawing/2010/main">
                <a:solidFill>
                  <a:srgbClr val="FFFFFF"/>
                </a:solidFill>
              </a14:hiddenFill>
            </a:ext>
          </a:extLst>
        </p:spPr>
      </p:pic>
      <p:pic>
        <p:nvPicPr>
          <p:cNvPr id="24" name="Audio 23">
            <a:hlinkClick r:id="" action="ppaction://media"/>
            <a:extLst>
              <a:ext uri="{FF2B5EF4-FFF2-40B4-BE49-F238E27FC236}">
                <a16:creationId xmlns:a16="http://schemas.microsoft.com/office/drawing/2014/main" id="{948ED44B-0B5D-411B-A310-C31B6C48BC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372980619"/>
      </p:ext>
    </p:extLst>
  </p:cSld>
  <p:clrMapOvr>
    <a:masterClrMapping/>
  </p:clrMapOvr>
  <mc:AlternateContent xmlns:mc="http://schemas.openxmlformats.org/markup-compatibility/2006" xmlns:p14="http://schemas.microsoft.com/office/powerpoint/2010/main">
    <mc:Choice Requires="p14">
      <p:transition spd="slow" p14:dur="2000" advTm="131934"/>
    </mc:Choice>
    <mc:Fallback xmlns="">
      <p:transition spd="slow" advTm="131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normAutofit/>
          </a:bodyPr>
          <a:lstStyle/>
          <a:p>
            <a:pPr algn="l"/>
            <a:r>
              <a:rPr lang="en-GB" dirty="0"/>
              <a:t>STI/HIV Risk Reduction</a:t>
            </a:r>
          </a:p>
        </p:txBody>
      </p:sp>
      <p:sp>
        <p:nvSpPr>
          <p:cNvPr id="3" name="Subtitle 2"/>
          <p:cNvSpPr>
            <a:spLocks noGrp="1"/>
          </p:cNvSpPr>
          <p:nvPr>
            <p:ph idx="1"/>
          </p:nvPr>
        </p:nvSpPr>
        <p:spPr>
          <a:xfrm>
            <a:off x="467544" y="1340768"/>
            <a:ext cx="7216824" cy="4525963"/>
          </a:xfrm>
        </p:spPr>
        <p:txBody>
          <a:bodyPr>
            <a:normAutofit lnSpcReduction="10000"/>
          </a:bodyPr>
          <a:lstStyle/>
          <a:p>
            <a:pPr marL="285750" indent="-285750"/>
            <a:r>
              <a:rPr lang="en-GB" sz="1800" dirty="0"/>
              <a:t>Reducing sexual health knowledge gaps </a:t>
            </a:r>
          </a:p>
          <a:p>
            <a:pPr marL="0" indent="0">
              <a:buNone/>
            </a:pPr>
            <a:endParaRPr lang="en-GB" sz="1800" dirty="0"/>
          </a:p>
          <a:p>
            <a:pPr marL="285750" indent="-285750"/>
            <a:r>
              <a:rPr lang="en-GB" sz="1800" dirty="0"/>
              <a:t>Improving confidence in talking about sex and relationships</a:t>
            </a:r>
          </a:p>
          <a:p>
            <a:pPr marL="285750" indent="-285750"/>
            <a:endParaRPr lang="en-GB" sz="1800" dirty="0"/>
          </a:p>
          <a:p>
            <a:pPr marL="285750" indent="-285750"/>
            <a:r>
              <a:rPr lang="en-GB" sz="1800" dirty="0"/>
              <a:t>Regular STI testing (national guidelines)</a:t>
            </a:r>
          </a:p>
          <a:p>
            <a:pPr marL="0" indent="0">
              <a:buNone/>
            </a:pPr>
            <a:r>
              <a:rPr lang="en-GB" sz="1800" dirty="0"/>
              <a:t>     (MSM test every 3 months, otherwise annually)</a:t>
            </a:r>
          </a:p>
          <a:p>
            <a:pPr marL="0" indent="0">
              <a:buNone/>
            </a:pPr>
            <a:endParaRPr lang="en-GB" sz="1800" dirty="0"/>
          </a:p>
          <a:p>
            <a:pPr marL="285750" indent="-285750"/>
            <a:r>
              <a:rPr lang="en-GB" sz="1800" dirty="0"/>
              <a:t>HIV Pre &amp; Post Exposure Prophylaxis (</a:t>
            </a:r>
            <a:r>
              <a:rPr lang="en-GB" sz="1800" dirty="0" err="1"/>
              <a:t>PrEP</a:t>
            </a:r>
            <a:r>
              <a:rPr lang="en-GB" sz="1800" dirty="0"/>
              <a:t>/PEP)</a:t>
            </a:r>
          </a:p>
          <a:p>
            <a:pPr marL="285750" indent="-285750"/>
            <a:endParaRPr lang="en-GB" sz="1800" dirty="0"/>
          </a:p>
          <a:p>
            <a:pPr marL="285750" indent="-285750"/>
            <a:r>
              <a:rPr lang="en-GB" sz="1800" dirty="0"/>
              <a:t>Condoms</a:t>
            </a:r>
          </a:p>
          <a:p>
            <a:pPr marL="0" indent="0">
              <a:buNone/>
            </a:pPr>
            <a:endParaRPr lang="en-GB" sz="1800" dirty="0"/>
          </a:p>
          <a:p>
            <a:pPr marL="285750" indent="-285750"/>
            <a:r>
              <a:rPr lang="en-GB" sz="1800" dirty="0"/>
              <a:t>Emergency contraception &amp; pregnancy options</a:t>
            </a:r>
          </a:p>
          <a:p>
            <a:pPr marL="285750" indent="-285750"/>
            <a:endParaRPr lang="en-GB" sz="1800" dirty="0"/>
          </a:p>
          <a:p>
            <a:pPr marL="285750" indent="-285750"/>
            <a:r>
              <a:rPr lang="en-GB" sz="1800" dirty="0"/>
              <a:t>Vaccination</a:t>
            </a:r>
          </a:p>
          <a:p>
            <a:pPr marL="0" indent="0">
              <a:buNone/>
            </a:pPr>
            <a:endParaRPr lang="en-GB" sz="1800" dirty="0"/>
          </a:p>
          <a:p>
            <a:pPr>
              <a:buFont typeface="Wingdings" panose="05000000000000000000" pitchFamily="2" charset="2"/>
              <a:buChar char="§"/>
            </a:pPr>
            <a:endParaRPr lang="en-GB" sz="20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3</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9" name="Picture 2" descr="C:\Users\Barbara\AppData\Local\Microsoft\Windows\Temporary Internet Files\Content.IE5\MT07Y2ZU\ris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00" y="4917504"/>
            <a:ext cx="2303748" cy="1535832"/>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DC4DD86F-17D5-44D8-BCED-6DF2FD180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808396136"/>
      </p:ext>
    </p:extLst>
  </p:cSld>
  <p:clrMapOvr>
    <a:masterClrMapping/>
  </p:clrMapOvr>
  <mc:AlternateContent xmlns:mc="http://schemas.openxmlformats.org/markup-compatibility/2006" xmlns:p14="http://schemas.microsoft.com/office/powerpoint/2010/main">
    <mc:Choice Requires="p14">
      <p:transition spd="slow" p14:dur="2000" advTm="37405"/>
    </mc:Choice>
    <mc:Fallback xmlns="">
      <p:transition spd="slow" advTm="3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143000"/>
          </a:xfrm>
        </p:spPr>
        <p:txBody>
          <a:bodyPr>
            <a:noAutofit/>
          </a:bodyPr>
          <a:lstStyle/>
          <a:p>
            <a:pPr algn="l"/>
            <a:r>
              <a:rPr lang="en-GB" dirty="0"/>
              <a:t>What are the group at       greatest risk of STIs?</a:t>
            </a: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4</a:t>
            </a:fld>
            <a:endParaRPr lang="en-GB" dirty="0"/>
          </a:p>
        </p:txBody>
      </p:sp>
      <p:pic>
        <p:nvPicPr>
          <p:cNvPr id="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99592" y="1772816"/>
            <a:ext cx="6992326" cy="402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sp>
        <p:nvSpPr>
          <p:cNvPr id="3" name="TextBox 2">
            <a:extLst>
              <a:ext uri="{FF2B5EF4-FFF2-40B4-BE49-F238E27FC236}">
                <a16:creationId xmlns:a16="http://schemas.microsoft.com/office/drawing/2014/main" id="{33027EA3-9243-4DC0-9F25-9D1DB98F55F0}"/>
              </a:ext>
            </a:extLst>
          </p:cNvPr>
          <p:cNvSpPr txBox="1"/>
          <p:nvPr/>
        </p:nvSpPr>
        <p:spPr>
          <a:xfrm>
            <a:off x="5224407" y="5812692"/>
            <a:ext cx="2659961" cy="246221"/>
          </a:xfrm>
          <a:prstGeom prst="rect">
            <a:avLst/>
          </a:prstGeom>
          <a:noFill/>
        </p:spPr>
        <p:txBody>
          <a:bodyPr wrap="square" rtlCol="0">
            <a:spAutoFit/>
          </a:bodyPr>
          <a:lstStyle/>
          <a:p>
            <a:pPr algn="r"/>
            <a:r>
              <a:rPr lang="en-GB" sz="1000" dirty="0"/>
              <a:t>Source: Public Health England</a:t>
            </a:r>
          </a:p>
        </p:txBody>
      </p:sp>
      <p:pic>
        <p:nvPicPr>
          <p:cNvPr id="10" name="Audio 9">
            <a:hlinkClick r:id="" action="ppaction://media"/>
            <a:extLst>
              <a:ext uri="{FF2B5EF4-FFF2-40B4-BE49-F238E27FC236}">
                <a16:creationId xmlns:a16="http://schemas.microsoft.com/office/drawing/2014/main" id="{5242E3EB-9A1B-4CA7-8F07-A4556EBA6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754671663"/>
      </p:ext>
    </p:extLst>
  </p:cSld>
  <p:clrMapOvr>
    <a:masterClrMapping/>
  </p:clrMapOvr>
  <mc:AlternateContent xmlns:mc="http://schemas.openxmlformats.org/markup-compatibility/2006" xmlns:p14="http://schemas.microsoft.com/office/powerpoint/2010/main">
    <mc:Choice Requires="p14">
      <p:transition spd="slow" p14:dur="2000" advTm="22947"/>
    </mc:Choice>
    <mc:Fallback xmlns="">
      <p:transition spd="slow" advTm="2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noAutofit/>
          </a:bodyPr>
          <a:lstStyle/>
          <a:p>
            <a:pPr algn="l"/>
            <a:r>
              <a:rPr lang="en-GB" dirty="0"/>
              <a:t>Importance of early </a:t>
            </a:r>
            <a:br>
              <a:rPr lang="en-GB" dirty="0"/>
            </a:br>
            <a:r>
              <a:rPr lang="en-GB" dirty="0"/>
              <a:t>STI detection</a:t>
            </a:r>
          </a:p>
        </p:txBody>
      </p:sp>
      <p:sp>
        <p:nvSpPr>
          <p:cNvPr id="3" name="Subtitle 2"/>
          <p:cNvSpPr>
            <a:spLocks noGrp="1"/>
          </p:cNvSpPr>
          <p:nvPr>
            <p:ph idx="1"/>
          </p:nvPr>
        </p:nvSpPr>
        <p:spPr>
          <a:xfrm>
            <a:off x="251520" y="1772816"/>
            <a:ext cx="7216824" cy="4525963"/>
          </a:xfrm>
        </p:spPr>
        <p:txBody>
          <a:bodyPr>
            <a:normAutofit lnSpcReduction="10000"/>
          </a:bodyPr>
          <a:lstStyle/>
          <a:p>
            <a:r>
              <a:rPr lang="en-GB" sz="1800" dirty="0"/>
              <a:t>STIs can have serious consequences and may be linked with significant conditions such as infertility and cervical cancer</a:t>
            </a:r>
          </a:p>
          <a:p>
            <a:pPr marL="0" indent="0">
              <a:buNone/>
            </a:pPr>
            <a:endParaRPr lang="en-GB" sz="1800" dirty="0"/>
          </a:p>
          <a:p>
            <a:r>
              <a:rPr lang="en-GB" sz="1800" dirty="0"/>
              <a:t>The majority of STIs occur without symptoms, meaning they pass from person to person more easily</a:t>
            </a:r>
          </a:p>
          <a:p>
            <a:endParaRPr lang="en-GB" sz="1800" dirty="0"/>
          </a:p>
          <a:p>
            <a:r>
              <a:rPr lang="en-GB" sz="1800" dirty="0"/>
              <a:t>Early  identification of STIs means we can stop infections from spreading and reduce the risks of reinfection from occurring</a:t>
            </a:r>
          </a:p>
          <a:p>
            <a:pPr marL="0" indent="0">
              <a:buNone/>
            </a:pPr>
            <a:endParaRPr lang="en-GB" sz="1800" dirty="0"/>
          </a:p>
          <a:p>
            <a:r>
              <a:rPr lang="en-GB" sz="1800" dirty="0"/>
              <a:t>Early HIV detection slows progression of disease and improves health outcomes </a:t>
            </a:r>
          </a:p>
          <a:p>
            <a:pPr marL="0" indent="0">
              <a:buNone/>
            </a:pPr>
            <a:endParaRPr lang="en-GB" sz="1800" dirty="0"/>
          </a:p>
          <a:p>
            <a:r>
              <a:rPr lang="en-GB" sz="1800" dirty="0"/>
              <a:t>HIV treatment reduces the virus to an undetectable level, meaning HIV cannot be transmitted: U=U                        (Undetectable = Untransmissible)</a:t>
            </a:r>
            <a:endParaRPr lang="en-GB" sz="2400" b="1" dirty="0">
              <a:solidFill>
                <a:srgbClr val="005EB8"/>
              </a:solidFill>
            </a:endParaRPr>
          </a:p>
          <a:p>
            <a:pPr marL="457200" lvl="1" indent="0">
              <a:buNone/>
            </a:pPr>
            <a:endParaRPr lang="en-GB" sz="1800" dirty="0"/>
          </a:p>
          <a:p>
            <a:pPr algn="l"/>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5</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7" name="Audio 6">
            <a:hlinkClick r:id="" action="ppaction://media"/>
            <a:extLst>
              <a:ext uri="{FF2B5EF4-FFF2-40B4-BE49-F238E27FC236}">
                <a16:creationId xmlns:a16="http://schemas.microsoft.com/office/drawing/2014/main" id="{6472657C-DCBF-459B-8BBD-0A2ABA0CE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47597565"/>
      </p:ext>
    </p:extLst>
  </p:cSld>
  <p:clrMapOvr>
    <a:masterClrMapping/>
  </p:clrMapOvr>
  <mc:AlternateContent xmlns:mc="http://schemas.openxmlformats.org/markup-compatibility/2006" xmlns:p14="http://schemas.microsoft.com/office/powerpoint/2010/main">
    <mc:Choice Requires="p14">
      <p:transition spd="slow" p14:dur="2000" advTm="66348"/>
    </mc:Choice>
    <mc:Fallback xmlns="">
      <p:transition spd="slow" advTm="66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Testing as risk reduction</a:t>
            </a:r>
            <a:br>
              <a:rPr lang="en-GB" dirty="0"/>
            </a:br>
            <a:r>
              <a:rPr lang="en-GB" sz="2700" dirty="0">
                <a:solidFill>
                  <a:srgbClr val="0070C0"/>
                </a:solidFill>
              </a:rPr>
              <a:t>Here is the advice you can give…</a:t>
            </a:r>
          </a:p>
        </p:txBody>
      </p:sp>
      <p:sp>
        <p:nvSpPr>
          <p:cNvPr id="3" name="Subtitle 2"/>
          <p:cNvSpPr>
            <a:spLocks noGrp="1"/>
          </p:cNvSpPr>
          <p:nvPr>
            <p:ph idx="1"/>
          </p:nvPr>
        </p:nvSpPr>
        <p:spPr>
          <a:xfrm>
            <a:off x="467544" y="1556792"/>
            <a:ext cx="7992888" cy="4824536"/>
          </a:xfrm>
        </p:spPr>
        <p:txBody>
          <a:bodyPr>
            <a:normAutofit lnSpcReduction="10000"/>
          </a:bodyPr>
          <a:lstStyle/>
          <a:p>
            <a:pPr marL="285750" indent="-285750"/>
            <a:r>
              <a:rPr lang="en-GB" sz="1800" dirty="0">
                <a:latin typeface="+mn-lt"/>
              </a:rPr>
              <a:t>STI testing enables people to make informed choices about their sexual health and sex lives.  </a:t>
            </a:r>
          </a:p>
          <a:p>
            <a:pPr marL="285750" indent="-285750"/>
            <a:endParaRPr lang="en-GB" sz="1800" dirty="0">
              <a:latin typeface="+mn-lt"/>
            </a:endParaRPr>
          </a:p>
          <a:p>
            <a:pPr marL="285750" indent="-285750"/>
            <a:r>
              <a:rPr lang="en-GB" sz="1800" dirty="0">
                <a:latin typeface="+mn-lt"/>
              </a:rPr>
              <a:t>It enables us to treat previously undiagnosed infection, inform sexual partners, support and educate people to reduce risks of repeat infection</a:t>
            </a:r>
          </a:p>
          <a:p>
            <a:pPr marL="0" indent="0">
              <a:buNone/>
            </a:pPr>
            <a:endParaRPr lang="en-GB" sz="1800" dirty="0">
              <a:latin typeface="+mn-lt"/>
            </a:endParaRPr>
          </a:p>
          <a:p>
            <a:pPr marL="285750" indent="-285750"/>
            <a:r>
              <a:rPr lang="en-GB" sz="1800" dirty="0">
                <a:latin typeface="+mn-lt"/>
              </a:rPr>
              <a:t>We encourage all sexually active adults to testing yearly, or more frequently if changing sexual partners</a:t>
            </a:r>
          </a:p>
          <a:p>
            <a:pPr marL="285750" indent="-285750"/>
            <a:endParaRPr lang="en-GB" sz="1800" dirty="0">
              <a:latin typeface="+mn-lt"/>
            </a:endParaRPr>
          </a:p>
          <a:p>
            <a:pPr marL="285750" indent="-285750"/>
            <a:r>
              <a:rPr lang="en-GB" sz="1800" dirty="0">
                <a:latin typeface="+mn-lt"/>
              </a:rPr>
              <a:t>Men who have sex with other men should test every three months </a:t>
            </a:r>
          </a:p>
          <a:p>
            <a:pPr marL="285750" indent="-285750"/>
            <a:endParaRPr lang="en-GB" sz="1800" dirty="0">
              <a:latin typeface="+mn-lt"/>
            </a:endParaRPr>
          </a:p>
          <a:p>
            <a:pPr marL="285750" indent="-285750"/>
            <a:r>
              <a:rPr lang="en-GB" sz="1800" dirty="0">
                <a:latin typeface="+mn-lt"/>
              </a:rPr>
              <a:t>People may attend clinic for testing or order online: </a:t>
            </a:r>
            <a:r>
              <a:rPr lang="en-GB" sz="1800" dirty="0">
                <a:latin typeface="+mn-lt"/>
                <a:hlinkClick r:id="rId5"/>
              </a:rPr>
              <a:t>www.sexualheallthwestsussex.nhs.uk</a:t>
            </a:r>
            <a:endParaRPr lang="en-GB" sz="1800" dirty="0">
              <a:latin typeface="+mn-lt"/>
            </a:endParaRPr>
          </a:p>
          <a:p>
            <a:pPr marL="0" indent="0">
              <a:buNone/>
            </a:pPr>
            <a:endParaRPr lang="en-GB" sz="1800" dirty="0">
              <a:latin typeface="+mn-lt"/>
            </a:endParaRPr>
          </a:p>
          <a:p>
            <a:pPr marL="285750" indent="-285750"/>
            <a:r>
              <a:rPr lang="en-GB" sz="1800" dirty="0">
                <a:latin typeface="+mn-lt"/>
              </a:rPr>
              <a:t>Testing won’t indicate if a sexual partner has infections or not.  The only way to be certain about them is for them to test.</a:t>
            </a:r>
          </a:p>
          <a:p>
            <a:pPr marL="285750" indent="-285750"/>
            <a:endParaRPr lang="en-GB" sz="1800" dirty="0">
              <a:latin typeface="+mn-lt"/>
            </a:endParaRPr>
          </a:p>
          <a:p>
            <a:pPr marL="285750" indent="-285750"/>
            <a:endParaRPr lang="en-GB" sz="1800" dirty="0">
              <a:latin typeface="+mn-lt"/>
            </a:endParaRPr>
          </a:p>
          <a:p>
            <a:pPr marL="285750" indent="-285750"/>
            <a:endParaRPr lang="en-GB" sz="1800" dirty="0">
              <a:latin typeface="+mn-lt"/>
            </a:endParaRPr>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6</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4" name="Audio 3">
            <a:hlinkClick r:id="" action="ppaction://media"/>
            <a:extLst>
              <a:ext uri="{FF2B5EF4-FFF2-40B4-BE49-F238E27FC236}">
                <a16:creationId xmlns:a16="http://schemas.microsoft.com/office/drawing/2014/main" id="{9CD283E6-3A4B-41CE-A5F7-586AFD0D60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044795249"/>
      </p:ext>
    </p:extLst>
  </p:cSld>
  <p:clrMapOvr>
    <a:masterClrMapping/>
  </p:clrMapOvr>
  <mc:AlternateContent xmlns:mc="http://schemas.openxmlformats.org/markup-compatibility/2006" xmlns:p14="http://schemas.microsoft.com/office/powerpoint/2010/main">
    <mc:Choice Requires="p14">
      <p:transition spd="slow" p14:dur="2000" advTm="100752"/>
    </mc:Choice>
    <mc:Fallback xmlns="">
      <p:transition spd="slow" advTm="10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HIV </a:t>
            </a:r>
            <a:r>
              <a:rPr lang="en-GB" dirty="0" err="1"/>
              <a:t>PrEP</a:t>
            </a:r>
            <a:r>
              <a:rPr lang="en-GB" dirty="0"/>
              <a:t> &amp; PEP</a:t>
            </a:r>
          </a:p>
        </p:txBody>
      </p:sp>
      <p:sp>
        <p:nvSpPr>
          <p:cNvPr id="3" name="Subtitle 2"/>
          <p:cNvSpPr>
            <a:spLocks noGrp="1"/>
          </p:cNvSpPr>
          <p:nvPr>
            <p:ph idx="1"/>
          </p:nvPr>
        </p:nvSpPr>
        <p:spPr>
          <a:xfrm>
            <a:off x="467544" y="1268760"/>
            <a:ext cx="8136904" cy="5256584"/>
          </a:xfrm>
        </p:spPr>
        <p:txBody>
          <a:bodyPr>
            <a:normAutofit fontScale="47500" lnSpcReduction="20000"/>
          </a:bodyPr>
          <a:lstStyle/>
          <a:p>
            <a:pPr marL="0" indent="0">
              <a:buNone/>
            </a:pPr>
            <a:r>
              <a:rPr lang="en-GB" altLang="en-US" sz="5100" b="1" dirty="0">
                <a:solidFill>
                  <a:srgbClr val="005EB8"/>
                </a:solidFill>
              </a:rPr>
              <a:t>HIV Pre (</a:t>
            </a:r>
            <a:r>
              <a:rPr lang="en-GB" altLang="en-US" sz="5100" b="1" dirty="0" err="1">
                <a:solidFill>
                  <a:srgbClr val="005EB8"/>
                </a:solidFill>
              </a:rPr>
              <a:t>PrEP</a:t>
            </a:r>
            <a:r>
              <a:rPr lang="en-GB" altLang="en-US" sz="5100" b="1" dirty="0">
                <a:solidFill>
                  <a:srgbClr val="005EB8"/>
                </a:solidFill>
              </a:rPr>
              <a:t>) and Post (PEP) Exposure Prophylaxis </a:t>
            </a:r>
          </a:p>
          <a:p>
            <a:pPr marL="0" indent="0">
              <a:buNone/>
            </a:pPr>
            <a:endParaRPr lang="en-GB" altLang="en-US" sz="2400" b="1" dirty="0">
              <a:solidFill>
                <a:srgbClr val="005EB8"/>
              </a:solidFill>
            </a:endParaRPr>
          </a:p>
          <a:p>
            <a:pPr marL="285750" indent="-285750"/>
            <a:r>
              <a:rPr lang="en-GB" sz="3800" dirty="0">
                <a:latin typeface="+mn-lt"/>
              </a:rPr>
              <a:t>HIV </a:t>
            </a:r>
            <a:r>
              <a:rPr lang="en-GB" sz="3800" dirty="0" err="1">
                <a:latin typeface="+mn-lt"/>
              </a:rPr>
              <a:t>PrEP</a:t>
            </a:r>
            <a:r>
              <a:rPr lang="en-GB" sz="3800" dirty="0">
                <a:latin typeface="+mn-lt"/>
              </a:rPr>
              <a:t> &amp; PEP are tablets which can prevent people from acquiring HIV infection</a:t>
            </a:r>
          </a:p>
          <a:p>
            <a:pPr marL="285750" indent="-285750"/>
            <a:endParaRPr lang="en-GB" sz="3800" dirty="0">
              <a:latin typeface="+mn-lt"/>
            </a:endParaRPr>
          </a:p>
          <a:p>
            <a:pPr marL="285750" indent="-285750"/>
            <a:r>
              <a:rPr lang="en-GB" sz="3800" dirty="0">
                <a:latin typeface="+mn-lt"/>
              </a:rPr>
              <a:t>They are issued for free by NHS from Sexual Health Clinics to people assessed to be at higher risk of HIV infection  </a:t>
            </a:r>
          </a:p>
          <a:p>
            <a:pPr marL="285750" indent="-285750"/>
            <a:endParaRPr lang="en-GB" sz="3800" dirty="0">
              <a:latin typeface="+mn-lt"/>
            </a:endParaRPr>
          </a:p>
          <a:p>
            <a:pPr marL="285750" indent="-285750"/>
            <a:r>
              <a:rPr lang="en-GB" sz="3800" dirty="0">
                <a:latin typeface="+mn-lt"/>
              </a:rPr>
              <a:t>PEP available out of hours via hospital emergency departments (A&amp;E)</a:t>
            </a:r>
          </a:p>
          <a:p>
            <a:pPr marL="285750" indent="-285750"/>
            <a:endParaRPr lang="en-GB" sz="3800" dirty="0">
              <a:latin typeface="+mn-lt"/>
            </a:endParaRPr>
          </a:p>
          <a:p>
            <a:pPr marL="285750" indent="-285750"/>
            <a:r>
              <a:rPr lang="en-GB" sz="3800" dirty="0">
                <a:latin typeface="+mn-lt"/>
              </a:rPr>
              <a:t>PEP can be given if someone has </a:t>
            </a:r>
            <a:r>
              <a:rPr lang="en-GB" sz="3800" dirty="0" err="1">
                <a:latin typeface="+mn-lt"/>
              </a:rPr>
              <a:t>condomless</a:t>
            </a:r>
            <a:r>
              <a:rPr lang="en-GB" sz="3800" dirty="0">
                <a:latin typeface="+mn-lt"/>
              </a:rPr>
              <a:t> sex with and HIV +</a:t>
            </a:r>
            <a:r>
              <a:rPr lang="en-GB" sz="3800" dirty="0" err="1">
                <a:latin typeface="+mn-lt"/>
              </a:rPr>
              <a:t>ve</a:t>
            </a:r>
            <a:r>
              <a:rPr lang="en-GB" sz="3800" dirty="0">
                <a:latin typeface="+mn-lt"/>
              </a:rPr>
              <a:t> person not on medication or someone at higher-risk (usually MSM or someone from area with high infection rate) within 72 hours of contact and is taken over four weeks</a:t>
            </a:r>
          </a:p>
          <a:p>
            <a:pPr lvl="1">
              <a:buFont typeface="Arial" panose="020B0604020202020204" pitchFamily="34" charset="0"/>
              <a:buChar char="•"/>
            </a:pPr>
            <a:endParaRPr lang="en-GB" sz="3800" dirty="0">
              <a:latin typeface="+mn-lt"/>
            </a:endParaRPr>
          </a:p>
          <a:p>
            <a:pPr marL="285750" indent="-285750"/>
            <a:r>
              <a:rPr lang="en-GB" sz="3800" dirty="0" err="1">
                <a:latin typeface="+mn-lt"/>
              </a:rPr>
              <a:t>PrEP</a:t>
            </a:r>
            <a:r>
              <a:rPr lang="en-GB" sz="3800" dirty="0">
                <a:latin typeface="+mn-lt"/>
              </a:rPr>
              <a:t> is given to people who have ‘riskier activity’ (</a:t>
            </a:r>
            <a:r>
              <a:rPr lang="en-GB" sz="3800" dirty="0" err="1">
                <a:latin typeface="+mn-lt"/>
              </a:rPr>
              <a:t>condomless</a:t>
            </a:r>
            <a:r>
              <a:rPr lang="en-GB" sz="3800" dirty="0">
                <a:latin typeface="+mn-lt"/>
              </a:rPr>
              <a:t> sex) with higher risk sexual partners.  Usually taken on a daily basis</a:t>
            </a:r>
          </a:p>
          <a:p>
            <a:pPr marL="285750" indent="-285750"/>
            <a:endParaRPr lang="en-GB" sz="3800" dirty="0">
              <a:latin typeface="+mn-lt"/>
            </a:endParaRPr>
          </a:p>
          <a:p>
            <a:pPr marL="285750" indent="-285750"/>
            <a:r>
              <a:rPr lang="en-GB" sz="3800" dirty="0">
                <a:latin typeface="+mn-lt"/>
              </a:rPr>
              <a:t>People who take PEP/</a:t>
            </a:r>
            <a:r>
              <a:rPr lang="en-GB" sz="3800" dirty="0" err="1">
                <a:latin typeface="+mn-lt"/>
              </a:rPr>
              <a:t>PrEP</a:t>
            </a:r>
            <a:r>
              <a:rPr lang="en-GB" sz="3800" dirty="0">
                <a:latin typeface="+mn-lt"/>
              </a:rPr>
              <a:t> will still be at risk or other STIs, so will need regular testing (every 3 months)</a:t>
            </a:r>
          </a:p>
          <a:p>
            <a:pPr marL="0" indent="0">
              <a:buNone/>
            </a:pPr>
            <a:endParaRPr lang="en-GB" sz="3800" b="1" dirty="0">
              <a:solidFill>
                <a:srgbClr val="005EB8"/>
              </a:solidFill>
              <a:latin typeface="+mn-lt"/>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7</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4" name="Audio 3">
            <a:hlinkClick r:id="" action="ppaction://media"/>
            <a:extLst>
              <a:ext uri="{FF2B5EF4-FFF2-40B4-BE49-F238E27FC236}">
                <a16:creationId xmlns:a16="http://schemas.microsoft.com/office/drawing/2014/main" id="{1BEBB78E-4C2A-4893-9CB3-857D32D454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399837918"/>
      </p:ext>
    </p:extLst>
  </p:cSld>
  <p:clrMapOvr>
    <a:masterClrMapping/>
  </p:clrMapOvr>
  <mc:AlternateContent xmlns:mc="http://schemas.openxmlformats.org/markup-compatibility/2006" xmlns:p14="http://schemas.microsoft.com/office/powerpoint/2010/main">
    <mc:Choice Requires="p14">
      <p:transition spd="slow" p14:dur="2000" advTm="97313"/>
    </mc:Choice>
    <mc:Fallback xmlns="">
      <p:transition spd="slow" advTm="9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a:t>HIV </a:t>
            </a:r>
            <a:r>
              <a:rPr lang="en-GB" dirty="0" err="1"/>
              <a:t>PrEP</a:t>
            </a:r>
            <a:r>
              <a:rPr lang="en-GB" dirty="0"/>
              <a:t> &amp; PEP</a:t>
            </a:r>
            <a:br>
              <a:rPr lang="en-GB" dirty="0"/>
            </a:br>
            <a:endParaRPr lang="en-GB"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8</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4" name="Online Media 3" title="PrEP vs. PEP? (1:00)">
            <a:hlinkClick r:id="" action="ppaction://media"/>
            <a:extLst>
              <a:ext uri="{FF2B5EF4-FFF2-40B4-BE49-F238E27FC236}">
                <a16:creationId xmlns:a16="http://schemas.microsoft.com/office/drawing/2014/main" id="{E5C2A117-C099-4EC5-B642-F9184AE849E9}"/>
              </a:ext>
            </a:extLst>
          </p:cNvPr>
          <p:cNvPicPr>
            <a:picLocks noRot="1" noChangeAspect="1"/>
          </p:cNvPicPr>
          <p:nvPr>
            <a:videoFile r:link="rId2"/>
          </p:nvPr>
        </p:nvPicPr>
        <p:blipFill>
          <a:blip r:embed="rId6"/>
          <a:stretch>
            <a:fillRect/>
          </a:stretch>
        </p:blipFill>
        <p:spPr>
          <a:xfrm>
            <a:off x="539552" y="1556792"/>
            <a:ext cx="8088474" cy="4569987"/>
          </a:xfrm>
          <a:prstGeom prst="rect">
            <a:avLst/>
          </a:prstGeom>
        </p:spPr>
      </p:pic>
      <p:pic>
        <p:nvPicPr>
          <p:cNvPr id="5" name="Audio 4">
            <a:hlinkClick r:id="" action="ppaction://media"/>
            <a:extLst>
              <a:ext uri="{FF2B5EF4-FFF2-40B4-BE49-F238E27FC236}">
                <a16:creationId xmlns:a16="http://schemas.microsoft.com/office/drawing/2014/main" id="{27A069F3-E66B-49C9-B233-5AE43EBCFE8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244655446"/>
      </p:ext>
    </p:extLst>
  </p:cSld>
  <p:clrMapOvr>
    <a:masterClrMapping/>
  </p:clrMapOvr>
  <mc:AlternateContent xmlns:mc="http://schemas.openxmlformats.org/markup-compatibility/2006">
    <mc:Choice xmlns:p14="http://schemas.microsoft.com/office/powerpoint/2010/main" Requires="p14">
      <p:transition spd="slow" p14:dur="2000" advTm="1255"/>
    </mc:Choice>
    <mc:Fallback>
      <p:transition spd="slow" advTm="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20" objId="4"/>
        <p14:pauseEvt time="1255" objId="4"/>
        <p14:stopEvt time="1255"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r>
              <a:rPr lang="en-GB" dirty="0"/>
              <a:t>HIV </a:t>
            </a:r>
            <a:r>
              <a:rPr lang="en-GB" dirty="0" err="1"/>
              <a:t>PrEP</a:t>
            </a:r>
            <a:r>
              <a:rPr lang="en-GB" dirty="0"/>
              <a:t> &amp; PEP</a:t>
            </a:r>
            <a:br>
              <a:rPr lang="en-GB" dirty="0"/>
            </a:br>
            <a:r>
              <a:rPr lang="en-GB" altLang="en-US" sz="3000" b="1" dirty="0">
                <a:solidFill>
                  <a:srgbClr val="005EB8"/>
                </a:solidFill>
              </a:rPr>
              <a:t>Here is the advice you can give…. </a:t>
            </a:r>
            <a:br>
              <a:rPr lang="en-GB" altLang="en-US" sz="4000" b="1" dirty="0">
                <a:solidFill>
                  <a:srgbClr val="005EB8"/>
                </a:solidFill>
              </a:rPr>
            </a:br>
            <a:endParaRPr lang="en-GB" dirty="0"/>
          </a:p>
        </p:txBody>
      </p:sp>
      <p:sp>
        <p:nvSpPr>
          <p:cNvPr id="3" name="Subtitle 2"/>
          <p:cNvSpPr>
            <a:spLocks noGrp="1"/>
          </p:cNvSpPr>
          <p:nvPr>
            <p:ph idx="1"/>
          </p:nvPr>
        </p:nvSpPr>
        <p:spPr>
          <a:xfrm>
            <a:off x="467544" y="1268760"/>
            <a:ext cx="8136904" cy="5256584"/>
          </a:xfrm>
        </p:spPr>
        <p:txBody>
          <a:bodyPr>
            <a:normAutofit fontScale="85000" lnSpcReduction="10000"/>
          </a:bodyPr>
          <a:lstStyle/>
          <a:p>
            <a:pPr marL="0" indent="0">
              <a:buNone/>
            </a:pPr>
            <a:endParaRPr lang="en-GB" altLang="en-US" sz="2400" b="1" dirty="0">
              <a:solidFill>
                <a:srgbClr val="005EB8"/>
              </a:solidFill>
            </a:endParaRPr>
          </a:p>
          <a:p>
            <a:pPr marL="285750" indent="-285750"/>
            <a:r>
              <a:rPr lang="en-GB" sz="2000" dirty="0">
                <a:latin typeface="+mn-lt"/>
              </a:rPr>
              <a:t>Men having sex with men, trans men and women, people from areas with high rates of HIV should know about PEP and </a:t>
            </a:r>
            <a:r>
              <a:rPr lang="en-GB" sz="2000" dirty="0" err="1">
                <a:latin typeface="+mn-lt"/>
              </a:rPr>
              <a:t>PrEP</a:t>
            </a:r>
            <a:r>
              <a:rPr lang="en-GB" sz="2000" dirty="0">
                <a:latin typeface="+mn-lt"/>
              </a:rPr>
              <a:t>, how and where to access </a:t>
            </a:r>
          </a:p>
          <a:p>
            <a:pPr marL="285750" indent="-285750"/>
            <a:endParaRPr lang="en-GB" sz="2000" dirty="0">
              <a:latin typeface="+mn-lt"/>
            </a:endParaRPr>
          </a:p>
          <a:p>
            <a:pPr marL="285750" indent="-285750"/>
            <a:r>
              <a:rPr lang="en-GB" sz="2000" dirty="0">
                <a:latin typeface="+mn-lt"/>
              </a:rPr>
              <a:t>HIV </a:t>
            </a:r>
            <a:r>
              <a:rPr lang="en-GB" sz="2000" dirty="0" err="1">
                <a:latin typeface="+mn-lt"/>
              </a:rPr>
              <a:t>PrEP</a:t>
            </a:r>
            <a:r>
              <a:rPr lang="en-GB" sz="2000" dirty="0">
                <a:latin typeface="+mn-lt"/>
              </a:rPr>
              <a:t> &amp; PEP can prevent people from acquiring HIV infection</a:t>
            </a:r>
          </a:p>
          <a:p>
            <a:pPr marL="285750" indent="-285750"/>
            <a:endParaRPr lang="en-GB" sz="2000" dirty="0">
              <a:latin typeface="+mn-lt"/>
            </a:endParaRPr>
          </a:p>
          <a:p>
            <a:pPr marL="285750" indent="-285750"/>
            <a:r>
              <a:rPr lang="en-GB" sz="2000" dirty="0">
                <a:latin typeface="+mn-lt"/>
              </a:rPr>
              <a:t>They are tablets which are:</a:t>
            </a:r>
          </a:p>
          <a:p>
            <a:pPr marL="685800" lvl="1"/>
            <a:r>
              <a:rPr lang="en-GB" sz="2000" dirty="0">
                <a:latin typeface="+mn-lt"/>
              </a:rPr>
              <a:t>Taken on a daily basis (</a:t>
            </a:r>
            <a:r>
              <a:rPr lang="en-GB" sz="2000" dirty="0" err="1">
                <a:latin typeface="+mn-lt"/>
              </a:rPr>
              <a:t>PrEP</a:t>
            </a:r>
            <a:r>
              <a:rPr lang="en-GB" sz="2000" dirty="0">
                <a:latin typeface="+mn-lt"/>
              </a:rPr>
              <a:t>)</a:t>
            </a:r>
          </a:p>
          <a:p>
            <a:pPr marL="685800" lvl="1"/>
            <a:r>
              <a:rPr lang="en-GB" sz="2000" dirty="0">
                <a:latin typeface="+mn-lt"/>
              </a:rPr>
              <a:t>Taken after HIV exposure  for 28 days (PEP)</a:t>
            </a:r>
          </a:p>
          <a:p>
            <a:pPr marL="685800" lvl="1"/>
            <a:endParaRPr lang="en-GB" sz="2000" dirty="0">
              <a:latin typeface="+mn-lt"/>
            </a:endParaRPr>
          </a:p>
          <a:p>
            <a:pPr marL="0" indent="0">
              <a:buNone/>
            </a:pPr>
            <a:endParaRPr lang="en-GB" sz="2000" dirty="0">
              <a:latin typeface="+mn-lt"/>
            </a:endParaRPr>
          </a:p>
          <a:p>
            <a:pPr marL="285750" indent="-285750"/>
            <a:r>
              <a:rPr lang="en-GB" sz="2000" dirty="0">
                <a:latin typeface="+mn-lt"/>
              </a:rPr>
              <a:t>They are available for free from sexual health services.  For more information go to: </a:t>
            </a:r>
            <a:r>
              <a:rPr lang="en-GB" sz="2000" dirty="0">
                <a:latin typeface="+mn-lt"/>
                <a:hlinkClick r:id="rId5"/>
              </a:rPr>
              <a:t>www.sexualhealthwestsussex.nhs.uk</a:t>
            </a:r>
            <a:endParaRPr lang="en-GB" sz="2000" dirty="0">
              <a:latin typeface="+mn-lt"/>
            </a:endParaRPr>
          </a:p>
          <a:p>
            <a:pPr marL="285750" indent="-285750"/>
            <a:endParaRPr lang="en-GB" sz="2000" dirty="0">
              <a:latin typeface="+mn-lt"/>
            </a:endParaRPr>
          </a:p>
          <a:p>
            <a:pPr marL="285750" indent="-285750"/>
            <a:r>
              <a:rPr lang="en-GB" sz="2000" dirty="0" err="1">
                <a:latin typeface="+mn-lt"/>
              </a:rPr>
              <a:t>PrEP</a:t>
            </a:r>
            <a:r>
              <a:rPr lang="en-GB" sz="2000" dirty="0">
                <a:latin typeface="+mn-lt"/>
              </a:rPr>
              <a:t> won’t protect people from STIs.  Condoms are still the most effective way to prevent against STIs</a:t>
            </a:r>
          </a:p>
          <a:p>
            <a:pPr marL="285750" indent="-285750"/>
            <a:endParaRPr lang="en-GB" sz="2000" dirty="0">
              <a:latin typeface="+mn-lt"/>
            </a:endParaRPr>
          </a:p>
          <a:p>
            <a:pPr marL="285750" indent="-285750"/>
            <a:r>
              <a:rPr lang="en-GB" sz="2000" dirty="0">
                <a:latin typeface="+mn-lt"/>
              </a:rPr>
              <a:t>People taking </a:t>
            </a:r>
            <a:r>
              <a:rPr lang="en-GB" sz="2000" dirty="0" err="1">
                <a:latin typeface="+mn-lt"/>
              </a:rPr>
              <a:t>PrEP</a:t>
            </a:r>
            <a:r>
              <a:rPr lang="en-GB" sz="2000" dirty="0">
                <a:latin typeface="+mn-lt"/>
              </a:rPr>
              <a:t> will need to test regularly (every three months) </a:t>
            </a:r>
          </a:p>
          <a:p>
            <a:pPr marL="285750" indent="-285750"/>
            <a:endParaRPr lang="en-GB" sz="2000" dirty="0">
              <a:latin typeface="+mn-lt"/>
            </a:endParaRPr>
          </a:p>
          <a:p>
            <a:pPr marL="285750" indent="-285750"/>
            <a:endParaRPr lang="en-GB" sz="2000" dirty="0">
              <a:latin typeface="+mn-lt"/>
            </a:endParaRPr>
          </a:p>
          <a:p>
            <a:pPr marL="285750" indent="-285750"/>
            <a:endParaRPr lang="en-GB" sz="2000" dirty="0">
              <a:latin typeface="+mn-lt"/>
            </a:endParaRPr>
          </a:p>
          <a:p>
            <a:pPr marL="285750" indent="-285750"/>
            <a:endParaRPr lang="en-GB" sz="2000" dirty="0">
              <a:latin typeface="+mn-lt"/>
            </a:endParaRPr>
          </a:p>
          <a:p>
            <a:pPr marL="285750" indent="-285750"/>
            <a:endParaRPr lang="en-GB" sz="2000" dirty="0">
              <a:latin typeface="+mn-lt"/>
            </a:endParaRPr>
          </a:p>
          <a:p>
            <a:pPr marL="0" indent="0">
              <a:buNone/>
            </a:pPr>
            <a:endParaRPr lang="en-GB" sz="2000" dirty="0">
              <a:latin typeface="+mn-lt"/>
            </a:endParaRPr>
          </a:p>
          <a:p>
            <a:pPr marL="285750" indent="-285750"/>
            <a:endParaRPr lang="en-GB" sz="3800" dirty="0">
              <a:latin typeface="+mn-lt"/>
            </a:endParaRPr>
          </a:p>
          <a:p>
            <a:pPr marL="285750" indent="-285750"/>
            <a:endParaRPr lang="en-GB" sz="3800" dirty="0">
              <a:latin typeface="+mn-lt"/>
            </a:endParaRPr>
          </a:p>
          <a:p>
            <a:pPr marL="285750" indent="-285750"/>
            <a:endParaRPr lang="en-GB" sz="3800" dirty="0">
              <a:latin typeface="+mn-lt"/>
            </a:endParaRPr>
          </a:p>
          <a:p>
            <a:pPr marL="285750" indent="-285750"/>
            <a:endParaRPr lang="en-GB" sz="3800" dirty="0">
              <a:latin typeface="+mn-lt"/>
            </a:endParaRPr>
          </a:p>
          <a:p>
            <a:pPr marL="0" indent="0">
              <a:buNone/>
            </a:pPr>
            <a:endParaRPr lang="en-GB" sz="3800" b="1" dirty="0">
              <a:solidFill>
                <a:srgbClr val="005EB8"/>
              </a:solidFill>
              <a:latin typeface="+mn-lt"/>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smtClean="0"/>
              <a:pPr/>
              <a:t>9</a:t>
            </a:fld>
            <a:endParaRPr lang="en-GB" dirty="0"/>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5459398" y="6502104"/>
            <a:ext cx="1810544" cy="365125"/>
          </a:xfrm>
        </p:spPr>
        <p:txBody>
          <a:bodyPr/>
          <a:lstStyle/>
          <a:p>
            <a:r>
              <a:rPr lang="en-GB" dirty="0"/>
              <a:t>Health promotion &amp; Digital service </a:t>
            </a:r>
          </a:p>
        </p:txBody>
      </p:sp>
      <p:pic>
        <p:nvPicPr>
          <p:cNvPr id="5" name="Audio 4">
            <a:hlinkClick r:id="" action="ppaction://media"/>
            <a:extLst>
              <a:ext uri="{FF2B5EF4-FFF2-40B4-BE49-F238E27FC236}">
                <a16:creationId xmlns:a16="http://schemas.microsoft.com/office/drawing/2014/main" id="{E88B8BF9-A289-433E-98B6-F504C42FA7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858003447"/>
      </p:ext>
    </p:extLst>
  </p:cSld>
  <p:clrMapOvr>
    <a:masterClrMapping/>
  </p:clrMapOvr>
  <mc:AlternateContent xmlns:mc="http://schemas.openxmlformats.org/markup-compatibility/2006">
    <mc:Choice xmlns:p14="http://schemas.microsoft.com/office/powerpoint/2010/main" Requires="p14">
      <p:transition spd="slow" p14:dur="2000" advTm="90320"/>
    </mc:Choice>
    <mc:Fallback>
      <p:transition spd="slow" advTm="9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10272</TotalTime>
  <Words>3190</Words>
  <Application>Microsoft Office PowerPoint</Application>
  <PresentationFormat>On-screen Show (4:3)</PresentationFormat>
  <Paragraphs>363</Paragraphs>
  <Slides>17</Slides>
  <Notes>15</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Office Theme</vt:lpstr>
      <vt:lpstr>Sexual health West Sussex</vt:lpstr>
      <vt:lpstr>The importance of  risk reduction</vt:lpstr>
      <vt:lpstr>STI/HIV Risk Reduction</vt:lpstr>
      <vt:lpstr>What are the group at       greatest risk of STIs?</vt:lpstr>
      <vt:lpstr>Importance of early  STI detection</vt:lpstr>
      <vt:lpstr>Testing as risk reduction Here is the advice you can give…</vt:lpstr>
      <vt:lpstr>HIV PrEP &amp; PEP</vt:lpstr>
      <vt:lpstr>HIV PrEP &amp; PEP </vt:lpstr>
      <vt:lpstr> HIV PrEP &amp; PEP Here is the advice you can give….  </vt:lpstr>
      <vt:lpstr>West Sussex condom   distribution scheme (CDS)</vt:lpstr>
      <vt:lpstr>CDS</vt:lpstr>
      <vt:lpstr>CDS</vt:lpstr>
      <vt:lpstr> CDS  Here is the advice you can give….  </vt:lpstr>
      <vt:lpstr>Condoms have their uses,  but…</vt:lpstr>
      <vt:lpstr>Emergency contraception  Here is the advice you can give….  </vt:lpstr>
      <vt:lpstr>Vaccination Here is the advice you can give…. </vt:lpstr>
      <vt:lpstr>Access to services</vt:lpstr>
    </vt:vector>
  </TitlesOfParts>
  <Company>Brighton &amp; Sussex University Hospitals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Gurney, Thomas</dc:creator>
  <cp:lastModifiedBy>John and Merle</cp:lastModifiedBy>
  <cp:revision>116</cp:revision>
  <dcterms:created xsi:type="dcterms:W3CDTF">2016-04-06T11:41:03Z</dcterms:created>
  <dcterms:modified xsi:type="dcterms:W3CDTF">2021-06-17T12:19:55Z</dcterms:modified>
</cp:coreProperties>
</file>